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5" r:id="rId6"/>
    <p:sldId id="260" r:id="rId7"/>
    <p:sldId id="276" r:id="rId8"/>
    <p:sldId id="277" r:id="rId9"/>
    <p:sldId id="261" r:id="rId10"/>
    <p:sldId id="279" r:id="rId11"/>
    <p:sldId id="262" r:id="rId12"/>
    <p:sldId id="280" r:id="rId13"/>
    <p:sldId id="282" r:id="rId14"/>
    <p:sldId id="283" r:id="rId15"/>
    <p:sldId id="281" r:id="rId16"/>
    <p:sldId id="278" r:id="rId17"/>
    <p:sldId id="263" r:id="rId18"/>
    <p:sldId id="268" r:id="rId19"/>
    <p:sldId id="266" r:id="rId20"/>
    <p:sldId id="269" r:id="rId21"/>
    <p:sldId id="267" r:id="rId22"/>
    <p:sldId id="270" r:id="rId23"/>
    <p:sldId id="271" r:id="rId24"/>
    <p:sldId id="272" r:id="rId25"/>
    <p:sldId id="273" r:id="rId26"/>
    <p:sldId id="275" r:id="rId27"/>
    <p:sldId id="274" r:id="rId28"/>
    <p:sldId id="264" r:id="rId2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6838" autoAdjust="0"/>
    <p:restoredTop sz="94607" autoAdjust="0"/>
  </p:normalViewPr>
  <p:slideViewPr>
    <p:cSldViewPr>
      <p:cViewPr>
        <p:scale>
          <a:sx n="80" d="100"/>
          <a:sy n="80" d="100"/>
        </p:scale>
        <p:origin x="-852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969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C129B-3819-4F8A-81B4-34F3C87249E8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BF9CB-E4C7-4A88-A7B7-EDDE5F24BEE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F9CB-E4C7-4A88-A7B7-EDDE5F24BEEA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6BDBA-2C4D-4E5E-AD2B-1BC25EE82CC5}" type="datetimeFigureOut">
              <a:rPr lang="th-TH" smtClean="0"/>
              <a:pPr/>
              <a:t>18/08/59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17F6A-960D-43AA-89D7-CCF1BE70D6E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th/url?sa=i&amp;rct=j&amp;q=&amp;esrc=s&amp;source=images&amp;cd=&amp;ved=0ahUKEwjk3dunn73OAhXLKY8KHflxA1sQjRwIBw&amp;url=http://isrotaryforyou.com/district-5100/rotary-foundation/overview-of-different-funds/&amp;bvm=bv.129759880,d.c2I&amp;psig=AFQjCNHiey6NL4p3qwyE-8AzZufH79lsag&amp;ust=1471138270433709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2" Type="http://schemas.openxmlformats.org/officeDocument/2006/relationships/hyperlink" Target="http://www.google.co.th/url?sa=i&amp;rct=j&amp;q=&amp;esrc=s&amp;source=images&amp;cd=&amp;cad=rja&amp;uact=8&amp;ved=0ahUKEwjk3dunn73OAhXLKY8KHflxA1sQjRwIBw&amp;url=http://isrotaryforyou.com/district-5100/rotary-foundation/overview-of-different-funds/&amp;bvm=bv.129759880,d.c2I&amp;psig=AFQjCNHiey6NL4p3qwyE-8AzZufH79lsag&amp;ust=147113827043370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th/url?sa=i&amp;rct=j&amp;q=&amp;esrc=s&amp;source=images&amp;cd=&amp;ved=0ahUKEwiu3NDPmr3OAhWBtY8KHbdGCtsQjRwIBw&amp;url=http://kensolowrotary.com/2015/02/07/its-easy-to-become-an-arch-klumph-society-member-an-open-letter-to-rotary-one-percenters/&amp;bvm=bv.129759880,d.c2I&amp;psig=AFQjCNFwJoA2iCMririWU5J1oafCbSNBxg&amp;ust=1471136993513049" TargetMode="External"/><Relationship Id="rId13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hyperlink" Target="http://www.google.co.th/url?sa=i&amp;rct=j&amp;q=&amp;esrc=s&amp;source=images&amp;cd=&amp;cad=rja&amp;uact=8&amp;ved=0ahUKEwiu3NDPmr3OAhWBtY8KHbdGCtsQjRwIBw&amp;url=http://kensolowrotary.com/2015/02/07/its-easy-to-become-an-arch-klumph-society-member-an-open-letter-to-rotary-one-percenters/&amp;bvm=bv.129759880,d.c2I&amp;psig=AFQjCNFwJoA2iCMririWU5J1oafCbSNBxg&amp;ust=1471136993513049" TargetMode="External"/><Relationship Id="rId12" Type="http://schemas.openxmlformats.org/officeDocument/2006/relationships/hyperlink" Target="http://www.google.co.th/url?sa=i&amp;rct=j&amp;q=&amp;esrc=s&amp;source=images&amp;cd=&amp;cad=rja&amp;uact=8&amp;ved=0ahUKEwimgdaQnr3OAhXERo8KHa7cAe4QjRwIBw&amp;url=http://portal.clubrunner.ca/50004/SitePage/district-awards/arch.c.klumph-society&amp;bvm=bv.129759880,d.c2I&amp;psig=AFQjCNFwJoA2iCMririWU5J1oafCbSNBxg&amp;ust=1471136993513049" TargetMode="External"/><Relationship Id="rId2" Type="http://schemas.openxmlformats.org/officeDocument/2006/relationships/hyperlink" Target="http://www.google.co.th/url?sa=i&amp;rct=j&amp;q=&amp;esrc=s&amp;source=images&amp;cd=&amp;cad=rja&amp;uact=8&amp;ved=0ahUKEwjq1ITfl73OAhXFpY8KHYIDAvMQjRwIBw&amp;url=http://www.watertownnyrotary.org/cms-display/historyofrotary.html&amp;bvm=bv.129759880,d.c2I&amp;psig=AFQjCNF5mwNEYvHPOQ_RvhkUD0I527rY5Q&amp;ust=1471136219338669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://www.google.co.th/url?sa=i&amp;rct=j&amp;q=&amp;esrc=s&amp;source=images&amp;cd=&amp;cad=rja&amp;uact=8&amp;ved=0ahUKEwjXueOBnL3OAhWIwI8KHQu0DIYQjRwIBw&amp;url=http://www.rotaryor.org/oaktarian-html/2010/25a.html&amp;bvm=bv.129759880,d.c2I&amp;psig=AFQjCNFJIza-WW8zMiLsgQqlaFQy-d7YuA&amp;ust=1471137354159591" TargetMode="External"/><Relationship Id="rId4" Type="http://schemas.openxmlformats.org/officeDocument/2006/relationships/hyperlink" Target="https://www.google.co.th/url?sa=i&amp;rct=j&amp;q=&amp;esrc=s&amp;source=images&amp;cd=&amp;cad=rja&amp;uact=8&amp;ved=0ahUKEwjP39P4l73OAhUPTo8KHX4-C-MQjRwIBw&amp;url=https://www.rghfhome.org/first100/history/history/&amp;bvm=bv.129759880,d.c2I&amp;psig=AFQjCNF5mwNEYvHPOQ_RvhkUD0I527rY5Q&amp;ust=1471136219338669" TargetMode="External"/><Relationship Id="rId9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&amp;esrc=s&amp;source=images&amp;cd=&amp;cad=rja&amp;uact=8&amp;ved=&amp;url=http://www.rotary-club-bressuire.org/&amp;bvm=bv.129759880,d.c2I&amp;psig=AFQjCNFBdbyqRDgoHPpdg-jX4GSH8adRCg&amp;ust=1471139635508717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th/url?sa=i&amp;rct=j&amp;q=&amp;esrc=s&amp;source=images&amp;cd=&amp;cad=rja&amp;uact=8&amp;ved=&amp;url=http://www.rotary-club-bressuire.org/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&amp;url=http://rotary4920.org/index.php/revista-vida-rotaria&amp;bvm=bv.129759880,d.c2I&amp;psig=AFQjCNFBdbyqRDgoHPpdg-jX4GSH8adRCg&amp;ust=147113963550871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928934"/>
            <a:ext cx="7772400" cy="1857388"/>
          </a:xfrm>
        </p:spPr>
        <p:txBody>
          <a:bodyPr/>
          <a:lstStyle/>
          <a:p>
            <a:r>
              <a:rPr lang="th-TH" sz="6000" b="1" dirty="0" smtClean="0">
                <a:solidFill>
                  <a:srgbClr val="C00000"/>
                </a:solidFill>
              </a:rPr>
              <a:t>ภาพรวมของมูลนิธิโรตารีภาค </a:t>
            </a:r>
            <a:r>
              <a:rPr lang="en-US" dirty="0" smtClean="0">
                <a:solidFill>
                  <a:srgbClr val="C00000"/>
                </a:solidFill>
              </a:rPr>
              <a:t>3330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185738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 ROTARY FOUNDATION OF ROTARY INTERNATIONAL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DISTRICT 3330</a:t>
            </a:r>
            <a:endParaRPr lang="th-TH" b="1" dirty="0">
              <a:solidFill>
                <a:srgbClr val="002060"/>
              </a:solidFill>
            </a:endParaRPr>
          </a:p>
        </p:txBody>
      </p:sp>
      <p:pic>
        <p:nvPicPr>
          <p:cNvPr id="26626" name="Picture 2" descr="http://isrotaryforyou.com/wp-content/uploads/2014/03/New-TRF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142984"/>
            <a:ext cx="4500594" cy="1714512"/>
          </a:xfrm>
          <a:prstGeom prst="rect">
            <a:avLst/>
          </a:prstGeom>
          <a:noFill/>
        </p:spPr>
      </p:pic>
      <p:pic>
        <p:nvPicPr>
          <p:cNvPr id="26628" name="Picture 4" descr="https://encrypted-tbn0.gstatic.com/images?q=tbn:ANd9GcRi-gRSwP9inywHPN7sV8E65XKa88noSU5Fl7YsVJ224ubjV67t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1142984"/>
            <a:ext cx="3429024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รายละเอียดการบริจาค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b="1" dirty="0" smtClean="0">
                <a:solidFill>
                  <a:srgbClr val="002060"/>
                </a:solidFill>
              </a:rPr>
              <a:t>Details by Fund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Total Contributions                    452,421US$ /   </a:t>
            </a:r>
            <a:r>
              <a:rPr lang="en-US" dirty="0" smtClean="0">
                <a:solidFill>
                  <a:srgbClr val="FF0000"/>
                </a:solidFill>
              </a:rPr>
              <a:t>100%</a:t>
            </a:r>
          </a:p>
          <a:p>
            <a:pPr>
              <a:buNone/>
            </a:pPr>
            <a:r>
              <a:rPr lang="th-TH" b="1" dirty="0" smtClean="0"/>
              <a:t>     ยอดการบริจาครวม</a:t>
            </a:r>
            <a:endParaRPr lang="en-US" b="1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Annual Fund                                373,202US$ /    </a:t>
            </a:r>
            <a:r>
              <a:rPr lang="en-US" dirty="0" smtClean="0">
                <a:solidFill>
                  <a:srgbClr val="FF0000"/>
                </a:solidFill>
              </a:rPr>
              <a:t>82%</a:t>
            </a:r>
          </a:p>
          <a:p>
            <a:pPr>
              <a:buNone/>
            </a:pPr>
            <a:r>
              <a:rPr lang="th-TH" b="1" dirty="0" smtClean="0"/>
              <a:t>     การบริจาคเข้ากองทุนประจำปี</a:t>
            </a:r>
            <a:endParaRPr lang="en-US" b="1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Polio Plus                                       20,718US$ /       </a:t>
            </a:r>
            <a:r>
              <a:rPr lang="en-US" dirty="0" smtClean="0">
                <a:solidFill>
                  <a:srgbClr val="FF0000"/>
                </a:solidFill>
              </a:rPr>
              <a:t>5%</a:t>
            </a:r>
          </a:p>
          <a:p>
            <a:pPr>
              <a:buNone/>
            </a:pPr>
            <a:r>
              <a:rPr lang="th-TH" b="1" dirty="0" smtClean="0"/>
              <a:t>     การบริจาคเข้ากองทุนโปลิโอ</a:t>
            </a:r>
            <a:endParaRPr lang="en-US" b="1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Other Giving                                 35,400US$ /      </a:t>
            </a:r>
            <a:r>
              <a:rPr lang="en-US" dirty="0" smtClean="0">
                <a:solidFill>
                  <a:srgbClr val="FF0000"/>
                </a:solidFill>
              </a:rPr>
              <a:t> 8%</a:t>
            </a:r>
          </a:p>
          <a:p>
            <a:pPr>
              <a:buNone/>
            </a:pPr>
            <a:r>
              <a:rPr lang="th-TH" b="1" dirty="0" smtClean="0"/>
              <a:t>     การบริจาคอื่นๆ</a:t>
            </a:r>
            <a:endParaRPr lang="en-US" b="1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Endowment Fund                        23,100US$ /       </a:t>
            </a:r>
            <a:r>
              <a:rPr lang="en-US" dirty="0" smtClean="0">
                <a:solidFill>
                  <a:srgbClr val="FF0000"/>
                </a:solidFill>
              </a:rPr>
              <a:t>5%</a:t>
            </a:r>
          </a:p>
          <a:p>
            <a:pPr>
              <a:buNone/>
            </a:pPr>
            <a:r>
              <a:rPr lang="th-TH" b="1" dirty="0" smtClean="0"/>
              <a:t>     การบริจาคเข้ากองทุนถาวร</a:t>
            </a:r>
            <a:endParaRPr lang="th-TH" b="1" dirty="0"/>
          </a:p>
        </p:txBody>
      </p:sp>
      <p:sp>
        <p:nvSpPr>
          <p:cNvPr id="16386" name="AutoShape 2" descr="data:image/png;base64,iVBORw0KGgoAAAANSUhEUgAAAW4AAACKCAMAAAC93lCdAAABd1BMVEX///8XRZL2qRv///3//v/8//////v//v75/////vwAN4wAL4kXRo4XRZH//P/9/v8AOYb4pADI1OH///f1pQD6owAVR4rj6ev5qBuywdcLQJNnhbD2qhoAPIy+zeHm7vMAOItRbZ9La6Zqfa3M0uNeea3y9vqmtNPd5e+nt8sALID+oQAzVpb8pht4jbsANY3wpwB/kLD65sLxqyAAKoYAM4IANJD89um4x+L89N/2zIr0xXcAOYD2rzj77doAO5P41Zv0t1P42qj1tEb1xHrzvWL56bj768753rj2wGw6Xp/5/Or13amPm8P+oyP79tn47cTwuUrtw1+3x9PytS+aqcr2zoDw0479rDnr8P4mSocAH4VDX5b4tlSZsdL3yZA1U5rysh303J/Q5en816p5kLNleZ+jwtRyh7kqaZxMZZb97eDh4PVTeqn838IALpIjUomztcxJX6fM3foAHnfzym4AGoD6u2wAA2iMoLgAQ4KSq9Vsh6UehU7mAAAgAElEQVR4nO29i1/bxrY2PLY045GxkWVJIIwMhgRjMI4dK6DaYLAxxtwSQsKlySYtpaFv33b3ds7JOV/22X/8t9bIko2xCbTJbrN/7/x6wbIu1qPRM8+6zBpC/l+70ZjCGJUk2fsk6SrddJ45VoONdnZQIvC9PEop43/aj/y3aRIFxN2KTr2PskLdmlEI29pBZwuhXN93dUplXfnTfuW/Txtdr7+wjEv/o07rpmVZYe1I72xh/NAxjk6fKzzyJ/3Ej9+kAY0okuh8n7Yd2ppt2eEyEAr+jn3WtG3A2zHaNEJlWZKo29TClqa9paMfPNnn0iR2s1F8eX1S/WRtx7DC4bB17DK8HOPrefgYLtjhKlX4aIRQumo6sMXY/TeC+2aTmEoez70n0ie+Tl3AHdZWKYNPOq+b+NEKW00mUZ3JpGw+s3FLU//UT/5PbXCnM79Mkk99j6vI1NCdtTLyFuMNDeF2bMtwqcxoZN8xLAG3435yYvuXNImy3INH19vVg3FJITOZBx8XbllVZWApTmlAUi3LFmxiNjmTKaNhxBb+YxltDnxGDzRbbLGMCr5olI6CJqSEjcqf+r37VE1lyV+i0WixWNxIx9JF+DOz8rccYWQ2/eDjXonpOqOk3dpUA1ndMsICTYCXyoTvGwJ9pJdN4BKq17xPCDc+ITic83LrgEky+7i/7V/VYPjPXT3GdjUXGvtJ/HF1NQ6s/dHhlnVJrawaZn7X9W0WgNvy4HxHSIS6WtiH+5JLjJc1H27LRbhlMHeqJa3UbHP14/62f1WT6KinaBl5mUhMSd42hX4SuOm2o1mOZR5XOps6vTtsF8Jg6+zv5H24zXf7oFVeBHCHBdwS3W9oQPeGUf/MqRyYcyIanfI/Sh7ciqJIozLpuTemMwk4FCwSpg86z62XkOpahxvWubASq5rPHuGjmm0YdgmpumA5Dmjt2lG40Pmy1NSpLgPaTc0RUvHFR7npP68NhhvsDIYjVO+eEovIsjwq33+0omTT783fVBh2VxgKO4CGURKiiWPbdgFwDwP4huU/C7NFR+GV01um6P62efpv2btlIinZLOsBVph/2WyWSPq9RyuJtH24803o3SptdxEFhjBNzdCgAdKaaRYKheBLo8p5JKKvGmHxetjm2b8f3Ano3bmrvYuL2cfjxPcQKYz+9mBvae+7+SyY+vdCHF6SQx9b21wFs6Z9ZNio9IA5jHBzt7pZXnfdSmV9fb29U109cgxTwz4PrXYAdL8DnzylmD/4zB2Eg+F+nxhZHFlOZP4xISQ4CAOWO88Uo4sjmY3XD8n96Jtxeb/WGQvtcOHgsqkhfWh5s7b7dt2llO+vt8sHOrwFrH0I+7PKz9VayTSBygumU92uBW+CWbnvwPEXazfhnklPzv8ytvD36dxJcSOTw61slL16HS9OJqf//lVso5gk6n3cojpTya7mOAFmMBACfzQ3Xc65Tsu1MPKJeQgsta2VXKoIF5m72Qrn82HQM4bpE71Vu/c4/RdrA3p37D8SM1lJB4sil0gJUShF+Pla8Qu08Vnudfo1vddoibRf7ox1qP1s2yodAdasvFlmXG8frza00/ZzJcL1pma+hd7OpLPWtkL0y6OShmrFhxuo/DM1c/w2CO7UBfAzMK5KnqZfT6ODkH0VLS4QlIIyyPTovP5hawP0RL0dobIqRUDLuOFnKO5A/jlhzd5tS5xvO/m8UWrDdehOvkqprPAdbdXa5RKMpY6hGY02JetVC9SKFS4IaWi0VQlOiL4AZd3lVP3snOED4E5lvvI/JaOJJFqg6nnqnAiIIwr/IT37YacK4+4Lo9Ssw0iHxENPTc+MtEzrXYXLjK4bzfL6Ts04BCOmnF/FY/Q3JfdNTYeBuJJ/c7Bq1nRVYXo1DCTueVCaEpVHFbDyK/WmcVSBEeVzc88OgDuUGu+8siy7mJkABpFya8UJuFWxB7lKJ/gH4QatDNraMp1NHcWE6lqidxvGaYWC5cLoVukQaONQO6WAXr6Bx5TNr/ml0QbJf6adcfJOa9PK0Vu+X7XNTuemssw4bAjnbRhE2+pn554dAPc/9kjnJZXJ4to80Uel+bWRbCfGQ9n8cib5wfMqu6aFDGAYjXX8vC/6p9Y6JO3VrxXo/M0m1XWZNht0dJSZTRwNjszG1moe7fRmqdWuHGsu12sm4dQ91RBv4zll8CsOambBgWFAa1Y+OyofbOYEbTEzT2DMfJpO5MZzXns1vxFNfvA2pWPfDWJoB5S2gUYszTkg7qqpaU2dsy+blEYoD7e4IjOr5iq8nHdqWsl8R3X3m5JhGvkX8Cqt5uHt0MnhMcgTq3RAODvNd07smAef3DH/sdvtcEsANzo9H6dDiyOLiyOiJeIrUx+UJrTqu5kA8Hrd0IBYVl1+qpnvKrtmnZCqscM5PTDqXJFYzagwcmwfckrehF0YOht61TjVZZ1U821g7+MKuQwb4YK5WjkyHNu3R90Pk9pfrN0Z7qWLJb/9Gnv5wfPCUBioZduAcdKErk3J12YLNIm5RahbM6s7p1pNR2lycKkT5WdQKQo/OG7TVv6Sl7UdBLOsNa08SHRK2jUDzgQE5fuvtF35for0L9DuCndiWs3yrN8+bObIXDhZxXsP8s/SGhXCVKrXtJ0dR6tSTn9sAWG0XJVyeAxAIK6ruzqAzyVaf7PO1rUzKuu0bRitMgNTiVG9qqELy7Pn8SGWifK5ZaHcDe6nqZHp+zlKFN7GRB2/JxpvRA6PTA80GOIc4xRg1n9su0Ry25vV3UazFgbrx2k2WtWddRcYmlbsXQojY8u8HA1yfc60sP/K2M9KjX16v9/0F2h3g3sinZm6X3he1vk7zbJ9dLQ2R4ksMaUBI2ClkW8ecujVlcsWULCGPkD4B+SGpYE57zSqbR3MTYkCpdTA/vHVte74jy8cfqa1ZfXfk0wi04n094TepytJjFdqQQwBzG8vxUGlZSN8yPX6jkpcsFVMFBx+Q9cr+gkLhbx5fNqmYA018j+D2eMPiM+NQtdbdQqGKP3c/LF3gluhM+knOYmg55VSdWiIQSbyKANTXx6VJbBetgEddLQilOYBRuIVSZbemS8Y5Xy9peUttOkNU+vsF7adsOVYmmXZcIDWBAupvCXB1QRDR6jrGHg273WpgZgUV6LS74h4/FntTnBTMrUWOkfvCQPEpaw+jFiYBGMdMKridbszzQlDlzWNb74pfPOc6hwPq4TPKC03DNtxHFsznVa9vGsG8YTGYfvshZ0vAPyGWasrYAvBSeEwRXdrwDoFzbRFftWhIBJ4uBEQkp9NJ78b3DKfXMksPczCFjV3MjPMupAlScXsVfQ34dH02LYKxu5m03QswylT4T2V9nkZezaoaLN22oZt/NDwnX5mHcQ4qZRbYRPIxTaaB4yqwsil+htM29S23tZA8oAqkXAr0Dcc8PmkQ/TDrQyCm7MImxuJp88nr+b2QsUxOgTuUV1tV7/e3D7sfL4E4yZ/CvDVTMvWahURF5bZacEE9jDNVhk0iMok3i4VAriZjt2WAbHDMWBINtaJuJzaMsNOwaiDhVqzw8YpVUSXZpXyzmb784nxMPLbf/9XYCXCe3v+3zPEd1Hx/++/f4MXVuw2sTRSHPllpPjk4mQYlyi6fqRhaLdWPYQ+XinZlvlOkjg5/LJkOFrTJUAz7WOtAARtvFv3D4PhMxgBV7lgBriAVG6ipVQq1GEckFjVwNjxGQLbLmmOucMjRC+v1kQouUL0z4O/ActRwmVfao3CKAYirgO3EkG2FeI2AnvkJhYWFpJZKun64Htj9LIkUMvDQLejN0FjN8ASZyo5dEpG2GjqVK0bBRvBrnDOOkYK3enC3Qr0D8jAbXgrwB594WKqBJCLceZ9u6NZhdJ6peqYwpSyzRbjnwehwOjOejIcRjHpu/uRwbAneeFKoEiMzDMQA6NkSPfGSQgCtLDjGFrJDps1FwZIkCm04pSAed9sNvIFq2A22lTu6juyY/p62joikc658Xu2CRxeMJyzdxr6SGCMxS8VsHds6xi+CqOe0YBjtmmkB+4hHb2Twf5nNh35Q1b836qgqpL8WA1jAAoTcEsKCABFAdnFGNOHJIDzTdMDzSqAegab0mrDOXSqwL+HNZB7hmbgt3UdHyoLEis2u3A3A7hB50sqrbQQVA3IHtFm4sKyyv4n/6wEGtwS0Th0nxAfbp1kp7/NTU189fTp998/eDDntauTiVyWYAL75+bUuqXRSq1r9gEQWt3/Bgj58NhyCpi6dtTuP+y0EBhEFu8N/soy4V8bItW752QwIlecQhDBRFV/xn3vycL50lg6upJJpFLpoIVSmUzmYjJJyb8T3DIvBwoaZUaDdN8alaDVYxW0XffGfJtdM4DboH0RGonviC+NFvc5DmiabmuWH9qHEbSld4QKIelUKBYKheLQYt02Bi2UWtmbupdp/BdvVKdnRhduYz3wR4M05ocadOLSmYpTJK63VgC3pelKD9zIZDpfP4aTmltBv5eZhLNJ/Ms4hWMXSL0DN4CMQIduNngAGyMPskxWfk8PFxmSyK6/49hP1Bi8/KtG2C6J4VK7pKoPrE6YvquFC8YBZbrc7zZtWn7oJ6zt94bXJRynZZwX5dhWW5W9/C1Jl2GbF/zE+VP2OtWDMXAAzt0Wi629zv2+uYM4XlH2l3s32Go+/AxnkZnNfRY4SKHfrxqgMXboIA3phAO4zcNBU/v23+ShF1cIjfjPL0LFfB4Yj83wodTD97fCHYrH4q+nye+x+SOoETAbQWJ/oQ4OPaCuaQLubaIEvYHxM9DK9jbhg0SN3e3dZnkAFhLX32g2eqX8ma9klOrHmEcIYv7wWqru7b07HoqlZn9nyI1/O/Hoh/fy78hJ/YSNUnX7GGSD0ZDAjvHNJ/rcdCwb+nZkQGYIMwpB/nG+POCcks4rR6Zltnggm1VpdBtFpbnqUtYbXPK78VhsLO41wdoAtKDvUDy18n/ue0+Ms+z8g6VUJp16Mv3Jp+Xdr8GvcWu2bZY95kUiGWXul9CBG4wyOuBVdEuBqrO0nf6QgSKB5qekio6pzUDqwGXkN7atHUi4/wC448sji/HYBbS9vdhicSMUD7r4xX1dLDKlVyPp+BgcPDJ9z2M/faPrWthsKj5ubJSD9sC8szpmYd2k5vVSoRBE12/ALSuKyummkH1WpfebHaNgXPZ3Nh/U6MtsZwvukHyU7g6XKwvkftluYBbPpOKh1F8TbnKqWdoB8XGTFHJgFnB2jlG71Af0rLZhBdaR9rZ/INM5VzZLIrnEMhq9vKk0Taup9+3ug7o8DjoJTWRJiUQA3dxMB/CxUHzmJiH4LDXQyo9I8kw6JtTlh+CWO6lmn7SJ38gwmu6CzFJAtR0rgUKV1coxmpMYGtOcA1ARfX2rbYa7cH8d/NbOjVO9XjNskVwChvxm91ZkvmmEtTIHraCzwCPgd+KR8b57VudSwZA5zWjfb+BiKr5Ee1wLPbcXITOdg2+Hm+FUA2yfNt9IV9T2acMxoNnN1VXTMi71IG4rYwQ9aFqtvk+JpPaYOjtd08gKt/xENPjdKs7wu6wFGSvQaq4eCAvmFgqlo/pqo2aHa0cv6mU851C4pelYvGP9RJNSP2VFIooYJJTIAJ65M9wqwfRc9VP7wSKqcoQzmESDPwqlCk6n9L6klR64QD4btTOdqoGftQ/uBu8cFmGcUrdeyxd6/AJh4+vADAfbsoWZVQXvsmZeMPtwuMlJ2od7nvTD3TUHBsg8nGTQhftOWH5SschoRbj6ClYBiMSyzQYwcCAXTs1euGHMNMJ11/9Soextj+Fv1Xy4GeWV6pf5sBO2ex6XZbldsqFtzbYdDOCHcfaUuUluIxOSW+58l3na07sxYE2yX5w8mtnb25udezT/nxyN9QAvjxR9uBe7vRttKwwHKILvs7mpiZOrudm98/PZ795PZZHG5WBIIDSwxHSmS2pE1wnNZSUsJxKcsI+AAsnM+scnnQNkwK9eAzn3lkudoyXq4jw+q5uQY6NH1anuc1UFkmOUVnvh/pKidwK7sFsN44woq9u7MSis1X3nn6xT3bHwAYdxniAYVqu3wS0xmu6IwcwVC/ooVyS+MPskk47HEdF0OlNMfDclMdm/RZZcio2N+byfCr2OoVvmdWjpPzs7TE+cfP8fmZHlxDLoctgjhedYnssJRdMtP/QdaCI4dCkJz4Gx3Mne4siTJJFGSXIJnWmvX5/08/3C6zH8ZuyL/tA3I6sdX7+HWenHYAdO6wYWc7hGKMjhxqkLJqjOVL7aQyZWWAf+xCyV05JZ6DsGQbUdfyyTQWqumoE9Gi4VjvVb4Sa+4yp1JflwS7o0EVoJCbehL9lD6cXZh90R+7uNeKDZYUewlBC2UOJK/AYpG0tkUnEwqlKBtBcnW3zMhRPJf2iLKXSehTYeQA+bmlnMxMfG1r5CuP+5IR5EarFvWMiOreAhsdRSPzUxUtd6ADUawYsQofs1wzLy5jUGRgq3jVJ1XcVMiVYv3I6L8bv1VQPA7n9GBc2AN+fnoIQVk7thN9jZbLLb4fZhS/X07uxcNDYWC/XALeBMvA8OfABw93gYhcsRME8/gu9GFSlXFNaqeBB+G0OLKDGXZb7zkbJkFK3csVhqkiRnlkMxQDuemYe3iL1PC+M3lvji+g/OFVOeG3mS3HCqsXrB9mef2vDCByqQlwGi2lkz3wc3kothba1zWnEw617TDA1HW5B69PmWZopB4PoxxnF9VysUjnz8YHhzu/a/Zby5daikcnbN5+4rb6hUOXs1m0CwYp617+GJ2IWij0gHqwcbseseXW9fATeIkPGod0y8B24knXgcLhP8BimZjnku+Ln3GfwTz4JwM/ZwJHh+AfdEmMr+Ny0ebDy6MEhWlh1NkAHish74pmT6zsS8d2VLM5zr8EFPtg17td7QTGdrZx00+8+nTcMM7zYsPwbXSzK2sasT3bELzj7aqUSMU7Rpe+xuaVpLDL/D4WbJlQ5oGV+ZMDq7dg2lnrby3stBIA9Sg7znHtxUkqajg4+HZ7A85cdKJCmZwOvgS7TmBUDE74ABhWUDDgK0OvvLTCZz3kOOLw4UQ9xdNby6GZbtdsmGYfWAClD489p1gdJpmmHWdrhePjirbrZd3n5jmka4/01wAE7nOQ6grcIz42cy6j9uvmUgjQDN1A50Ee4ZDjf5fsMXgjkmXj/QhtF4bGAsAs/w0Iu0fQDu7HC4U7NsANyhgOQF3Dr5zlc9Odn3l8oUxoTOL1saZKXCgbSyZWANL6uhdIu1tY1SoQXvJfTMrUF4a+YmXd/V8tAMo9Qs051a6cZO0Hd3XYwhyJv5Z8YWDWac8R14pQqmBsqyk308AO6OYZ6Mvu58d5EVuUNg+TyJo+8Qbj8eSmWwhE4Kb12gEUvtea/AHD6l4BXAPwSZZDpw82iwHYBMiRP4uz/J+TZbD9xjY53oHuh/4G6dfBX19gfW6MLNpqIe3DCuD4j4yRGs01bZrAGXbHFfukh0J+/kqxy+ooRuO8YNIK02e6flQXDUal+C8Mi/qbjNfP9exjfbVNcVpqrrhmXX9GBeJ69otmO1tl0Kgk6ELvwX88k4ZpCCEkO7HPQmSf4aF3eVGgOgOsdfbeCYFoIBLLU283Riamrhai8K77q3NTMhgDpZTmeiAeUkilEsbZRYWZzv/AYQj8WVEXhNLpb2zmdnZ84TqY0x74XILARP3IM7FPTwVCqavsgJZ2cuGhdCMzXH1G7OyfuMt3txgsnDXQJtDVS35BvajO/ajhb4sPdXtUIPJeNY2K6gkY41vqj+BsY9w9l2r9EOGI3ai4r/gFlNCxuVbjxBqRWgt/dc3++EI+OdXiB7xSpOYLzzulVsI9fZN5sOjYkHEMvMggTGSfmMv3wd8rh1LP4d7jRKc7nctzM+2lPenLBvc/5sSJJ8/H5hIvnt+PR0VqCVTf6w0ZEy6ashcKeL54+nctPwuipczi51+GyNBv45if7QoZjlaXZLocFNLayVqU/5EnsD9keP23QnbIa70+PD5nNXTLkxjl1ORhso/izjuev0wG3lnQPGg6pILXH+rsnd0KxGr0Xuv/TRl0mEZRpaLvnyUXwD8fMweOQDNVH07nMsNYOTYyORiCxHSG7MI+vYWAKfiywyn2b9m39FMNUGI2i+c0XvANr5Hwgmfp7yLpX6YSDc8cXJJN5PRAGTh0fI5Jp472LFpE/CMptOdHafpfIt2RpVzdYqXbJxwdg7CryasN3dNYLkCFtbZU0QLAWjVVZVwvYPjgF76xv9oNen1fiRMlnxjeCvNdusB0J0lMKA4PSaAQHFJkSCiRBtqaLQVEAZ0MNDsSzuLtMI+b5jZsbi0zCWI3wY/yUTnoKB1+A3CVP2KXBj14hHdx96drueQ0pVYCykLfwCsfqi6AWPQmP9cKPILM7+3fvFWJMSrFdpYVm8T7GNkyBYpU95/uI4vCBqP3XraK3CqEGxzJT9pdtNFjnUnHwrCOFIVOLSZgkzhz2Hql43Ldu0D5iXeEj1VQ0eQotikVJ02FqGsYnA6IEduwNwd3MgVPq1Zn0jccwCGCXoVg3d1jCIlvhW8h5URL3wbikVenpd2f5HR4qkJ5l4Te/sEfTBnfZ691h8ow9uePjpxEL//rlUZwT2XwYA4irls9fN83MYKFXJLW/Wq1+G7aar+t2ftg0YKUmvD1mnlRd5L1imVXXhTumSj0zQLNcOyxhxsB0wFA/J9ayUNsj4VgA3BfJ6Vjqt77T3KRAOvIsfgDsde0iEOwQ4IudvTlybBS2Ref9F3uPk98BNsheeuAmN9MENIujXHOnPRlDPvbPHxqaDb8Y6wdWxARcc5Wy93kTDEAY5uwHQ+71lR3PMTakXsVH4cOCIGiVGZdMEGXdJueQTIQN2sYwXvIami2m87U8BwvmaWqNrRZFt7VlBA61uH9XBuFI+kPiQmcl1Mhfgv8mOYo5fqEovAPrffdfhhheAuz/cvw6BeyyVmCT0hrD7p1AhoJn8585yI974EZ8ZcHpebpTyltPxBzYw2tT55i10xvI1zHRZkXBmDsBdY42Sbdf2wWbt3K6q0x3M/qGrpTAmyt7oCNQVlWF97pbptlYAQ9MBk980GuVberfQyk+zUscXLeE8gg6oM6Q3IAC/xe/dizkvj+hWuBVZVcXw6Z2D8ex08lexeyz2pA/uUCw9OQC/iagnyjNPgy0Z4VSALQMsyk3NELWlwl7GXs83dc02ytciVfho4V7flgxtd98B5XcJai346UzdbwJy6zuaVTrTB9hTimNZta4DWG1rolavJUqaaqu39O5YaGacsK7SIicdZbtxdY3tgAj3OodEk+TDcHPO8aG8SiYnTq4mvzvfu/DNnAFwjw2CW8qtebuHAvJ+4KnRePThALh7JsBD19y9Bne4D+4OTLQdNquVEmjBcs8whUJo17DMcts0tgemq9Lj63Cv91w6XDi+Be4xkGWjwZxYwP1pB8LM+2u9G6hvrhNGjk6I53073KM6yf6fybF4emMlnU6lYl5my73gJr96xmws1jEJ+Ot4yrPJpgfBbdwXblGRvl4xAO7eZAa0X7agdx+sa0eqPjDdqXYL3JbThTuOoQI0zKNpn0yi/0m6eV0SeeTDfV0qSCr7vgN3cUHYHR/g7umrkSja7mi/CG94LH5fuIUOiafGNjrVBnLpkIB7Y6Y/koPtd8Ct0FVts2KGbfOwtxgnVXgVtm3CiFjRyYBCX/RWuL8MjPhiLpvLJaFNvXzkmeog7GYl2T8l2C6TPtzz1zhLppKflZKZl27v3TIbJcnYRjfGf63dGW421RlG0shrjDKf5xJfSQPSzs5Mr+yfd88tIpGeodJ4fqPKC1VkLChw6hrPbK03K1DVVbZbgCe0XbJqbcr00T7EKbpga7r//CR66D9pEa0MyCS2OC4IGa286THfoEvngphYL9wT0jC4Tz4AN1OkqSehYT7cO8MtvVrsHHKeZeh18NkskRxkwLutUjdgbgPcco8Q1J7fmLrOePuNVtBaBMY9s9oDN1Wo6xSsvAvmj6bVdcL6XwwXBuNmsJUGBTjR7W06m4FVuTgukkYimNPzKAhSPgpM71t799O79m4mTWOm/hAX7p3hpmSpc0g0Bxa0NO1/HBtYj4hKz09rJa1TlbvRk9VSBjOnfENf6HUw1h0jrK9itkQPecOLBF9pNdJAk9I8at+43I84K6Kbpi/5WROGIarl9bioMItKkbAyR+4fqXjHaghGHvi/z93p+Wu9G7h70h8qP8TdMr4IYBPGcGhIR4vF6OKTaOpiL3Q/7gb26PSI4jzOh0pmQp4FOjs4zULGUqP13aZIdmrqgV0jrMo6VYLzUjy+0hBFRy2t/NwEy7EK4hATAHCeGwdtWDDruiHchYVSnfXFRdfBiH8XZL6p9K3hWCWjdNyqHzK0H/ye1fV3y5i24PmiYtHAKwE4BnbyidQ7KUGSmZ9wVZz4ANzStEjURDpJrU0uPHyYm+a6zrJLY/eBG8a2l1HPDZmahHtiQjPBkJuYl4ZNGSZe8dImdFu3S7joonrXnSspKUymdbvTIwst0iwAU9dRuiqMM4XqTc0uaPuXeW/6iCnKzvRERmnZtPNnATtFOIzShfZ6N+f6Jtwg+ZJ+iGxjKXhSVPLHo/Sja70b5Oes/2pPfUh3J4siBBCKpWZeoQtXAh6VAe7YfeBWIxIvpl573kkwxOiMd3RsOSfd4nxlOqOnWtg67JK1XrMLjZ6pqZRX3uS72dztdUNzbONUJ6oEB9NDnBaSP9BLfg0ky9Q2pd6sQhiVzQPatSpXNcvGLHs/s/Ym3Drs/X9jXmghXpwI4GYTHbhDc9dWCgK4fS6O5sTEiFvgfp/xUIy9zkpAAyrwF+Dt+0zurEwImd3wclmW/84i08IDDHCnwO4bPrVFoipFf/fzIGdIYg3Ubb7RplP90jaCIjCgMRjOm0pSs/4AAB7ySURBVC8YzbcVXXfLrRJmcbforuFlAWEFDju/26vM35lho92dXiMdFQo1GsGszGFwS0QJPNvx+CwuhISgqiwZjXtxmyUp0mtVsldButV0f+8WDtiediXgjsdSmCiBlIQeGSm7dD+44biTTkQ0fcKkqWgnvPaARKTBudGYO6/A022b4fwmEd2PsohCTvOOtu55d+UIP2wZ3YkhWGx0lVZNZHHNsB3MLrQdrdF1d4vsK8twNimNMB1LO7Cjgm25LMJVIekkVrMK76jOuZ/jeRNuAWHCc4nGY8tJbykmXWY5wGNM3Nd4753I7KXf7feyH4L7u5Tn7ShO9W6+Z+/G9nA55jlh5wh5LMbNeOimq7Z7Q7qEk9/ZZd4xqh7cuHwLwB02d8QeCuc7jtYbZAcwrSo9M6G/iwi+44QL5pa+Y/SlT1lGy4URTI/I1EV/lKvr8mgEWZi6OCMel9BgQ3u3+HXeS49hqznPEcNkpi55qTjxzHzvncjEFyYwbtF+MslJnwbu7FjHEl2m/Lwjo5Zzg/clIo9cJpWzY8ey7ZZ37wCCvu0UbGNX3Dl1d0uW5VwH0jK2pPaRKZJ+HCtvOmVSL5T6Ex9AUW8TziNYlddytFUXi6bgNWgZuMgINw4YvxVuKZsQdAgGz5OcV1YFIJhb8+Lnsb1egpSmi34eyInuw/2gA/fKFBkM98vey/0OuNlPXpceW3mYXY55LpSL4eWzIwDnOwuNHasQ9oIv7nbLKUFntJvCjVp2jL60qJLIlq21SfsUc8Pz9rtt3W2alvOsr3cD62gvXKor9BQLJxmlRn1dSDS6aYYtG57olzv0NrhHgWQ7X4AO8e3iiV/GPIZJnMCIRLFAgTxK+Iyfj5Lp9C7WFY1gZYuMedrJtpxMeZJv4wpGNZCAigLvuJS98IKP94BbOlnDS2zENt5PFYVIiWMq48CmykCIby2fcrVtrlfqR0jIGEhHqcLdd1q4v2HqKqbgN3f2qeRW9glbf6eVao4hUrb7djaOt4GjjkXczdIMw9naqWDw3l9xp4G5Q8Pgpuj06TBE2p+0Q6Y7Yjc2tvY46/n+JDI9t9YR6alz1V/shvhpCKGE9wgk4k3mPMl40f1UPCspaseY5t/+en+4PSdsfGxj6acNT7YmJobArat0/50ZEIXlvKgZmtdFkazNqv7zoBwqx9Kcs/aOY5rhxu5qdbXlGGZhS3cPmjcfDUhCc/Vws4QPUAyypqmFG0fdFWG02s/D4Waj9KdO/4xHvwo2P0h5Y1IsHl16nxyfnh5/eDWW8uSKSM7rHE3ZfAfuWDz+z4X5+fdPr05e4VdTUU+ZxNPfYa0uoo7nJq5mx0LDwgtD4ZazS8K2QTnYESmJQc5XATdFQ9HvaFgeRixVgQ7/Zk2zntm1Un/Csddhz1z0xNo21s/QDBN54bmqwpvS7E8AEmcrYSCzdvRNybCcb0CvG+YzJ3gLNG14Or0ekaaKvs8fTR2h/PTcItwZWuDQnzeK+N9iyvOiYtzeC9kTIRofLndSNmPwemQymURq8QRBmvaCuiBxUmPfTT6Y2QthKlYnPfM+cI92XDgxMaCLS53zIXBTfmqGLbsHGywLqJUa1QrTdwWf9JODbWu1ty6YrwrZMWwv474QBkmu4+xXrh80jEK4Jwsf/36GhzmHrHK5Cw/0GdbB617Ucgzntvxuutdh5H8sT2BJFIJTNq+KsVBP9nbQ0HW9EugVEKDTsfjY9V1EjiAhM+nulnQq1XeW+8A9n75+gdTVsNnkjNe1XiRFmV2n2ha9o6zd4GEwbAwxB020n3GlEf/FCItLAAdK5WNceKE/pd5YpbhuV2UTaz5ef34WFl0fCjeZiArAUmOpWcwqRxglvjTYVY2K8afAPYSl3L7fGLu+q4BbkaaGZmTek0xILnH96OjUULhp+/rLb4VX2+gxErZHT0EHHxoDE1Z9qdw2rICB7ZqXLImPkG4faYXrwhHX+APBjYUaaeXsGuNYYaN+G9wgF/6BXwB3LD+UhJHEIlLudSo+wH0aiyXOVcV3PmBaUjLa52YVq4CAZplL3zz8d8AtReje9ecZHx/mLpGZ3gMLcsdbCiq5U75yp08AeuUBpcBp3a1rB29FU9wjVsCSwVQst4zrz1FbhS8UnapiqlSpEA7YphDW2rQ3R/CGp/jEy6yBfydJRNikkspye2ksLhO7lncMw+RMlnQT9vA2MOXKn1ofQwqaUeEOqJJ9nU5h/qGQInGgEzxVIoHn68JN0GMg4M4Mg1sm89FYT1J+fIbLQ3Q3DN2nmmbiSlqaaYAYMXZgCMSJV7j6JG92jXL4R2v8DHAplPp+OLdr2IOJ6CWPCe8DumTXGwbm4Yvvweo0DlHXMolxXdXdEvK9WMULxlkDK7IRTEzDW33Sb5HJkemENwcHwMl2u372KpMOpnoAbP/ABInY+/5hSuIzUV/bxNEnFT8HuLH/TS9t9E4UCaUyK2NXJ/A7wE4M4CbJoghihjaGwI3tnyupTqwCbiDzngyrHgd90T08qG5Bq2+2obdaLSqSgqWIoqv8Zx9utBsb27yPkpjWhTu/2j8zgrZ3DdtfrtWsEq++w6gUYfTAtI1qpfz26+pptb5TUdAT9tNidHlkZOTJebb/t8rk8ROvvv6TmW6dD+Cu3ONYZqOTNwbCY2Px9f9O31hOHHj+ajnhpX/jjKbik+/h7oSzK/t4LR1wUGZx6fEUXDv33XImHlv2AWLTr/HKxeiT4fUmJP5+bHlZyFAQOssPWWQId4O89+bniXRqvZXHVWuFYUw5KW/TI8Nn3qOyRKX+d6Q7RxvX7OuDW+b0x10vUARK0yV8VDxHrnB2lA9bFU6x6B7HwnuiiPLf/y6WiOD9WRMwFrDO8hG5oIQhho+A8fjDk7mlzJMnT0biSw9OHqpMUvrnakuRUTK9MBcST2zs/z5aSOqdoBVn8MVPITh65WLu/cQ0zhoHsiOvFiZ/+CIo6CTxztIVw2fBwivNx1/NeQZ86vWr/shK0IBlGMi3iJgNLtNt0wHY8H4loq+att4ZSLWj5xx0hdpXhoA6PXCf9cNNdV2nhy/wDDjHqlruWO9NvQw6vUUVJYLrOqoMSGbondytKUNu71rLZm+8N52j/+DVvUYvBF+F4rN32l2RFVU/Bsm8r2IUfNM0nTonZ4ZRKJTq8Aj6mQRbo7t8Zcd7eL2BsUa2cOp3gx6W8q0K5veaR+yFVspvUxgclH/hakWfeL67nkx4PuH0yZ32Z0AW28dgJJ4Cj2w386VTl1fa9E0h/Mxoczpw3kMXbiwfM2APztmqXShYAPR6K29uubRqHraNgv2sVRHp7X/sHu/RPnmhzcmE57C5w9pE2GTZXdUKWNu/At1Pa61TdmnVWAUsx9KxK9/IsYRG33WTF4zyALhVws9KllY64Dgbo9zQwqf2KjwkC84Z3tHZv3IJBvmWiTK/q/nlPSXx4vzWKZMQv7glJuw3BiNC5Qj6aglM+Cprfllm9LBlYumeHbAtzUYFS8r3D2IY3/Sb0e4nG1xwmlY1OOEpOp9hkFMOapq2v6M5OBHe0DYl+pmur40NdPL7R09PJl5ixtfLwCWw8f7Dh0Z0hewfm97EBNtad13ODhzN0b6mXBQ10Y4qHCse9B23afquD1tb71dgTJfZmVlwzBZrO6tY8psRvV6l/lrytlGnw93wf/3GJp6kUmmRy5gIDNTU4vSHC7opkrpf8+1u2zhipNLKG5c1s813dih6sczaIVVvVMnc7Ond+/1fwlD4zixYpaZLv9GMfKlVFisbneV9OfONefn5lEu/0VQykRkTViqYQSnfXZa5Ih9eHVLGdfw8CxB9fOYlPc43Kodak1waYZfuGujgfq7ekHo9hQSMm0thug2sEHN0SElZax20wmA+brPDUiGI58MY/PFu/1/dqIT5F6mU50XoWKfx0KtBRZr6mkrEQkIizBsOPwuX3PYZo9X82aV5vE4V9s40LKtUB9NcuTY7ox34DC2bjvrTpiQwHWWZt+F9CRtHLldHWUtrk6rZhOf4prumi20ZtX3pD4vuP6lR8rDfp5gKLU/cSXCuB64/rJge1hqMUv0b68h4U6GnzqG0BaOoY+y6ODOu97CgKonl0FHfp69LTOd63QByMpv77gtXoutG48Bs6RXA3LZ7nGJGnQxKav4smpRc7IM7Fl24W3Glw25Vf1DJhbBWBwYwLXNVp6PPHafN66gRzdoOpb02WCUIgVlN7qfrYWift0HtOZbZcumO2XAZPTO1mstIGYwm07R74b4l2+iv3fRsaiXd68TNRCeIjsu8fehIiQSSDkj6FHMe2uQ0n69GqB7hbau0SbYNrfCsYLR6c+iJa/ghMKvBfWWiqLSCC98WLO0UNKl6mm/qqltDW8l1NKv0dUsL5DrOkv9s1s650ZSpk7n4WiITzWSixejao/EPH+I1uYK4Ydzxy7pOLjUnb1cqpUvKGJVp3Sjlq/TwuIS1SYxqhaKfg+u4zE4QyTS2sGI/UDbl3D0LY1TNdLb5dr3CYQxocF42d7neMLF6Oqmc4gLoQPvawadE49M3HBV5LvlyYf6rheSwAOWg48iBaTjHjfo6wKXQLSOsNXVgaomjt7TWXs0feBWQsSjGahvLseHMZmr7ZGKggxWXUVTbVUczC3bJACKplPJa7bS9qwEptU7pbskyjnU+SrnerrdqNbv1+fZs0TANO5j1fXerlcpcWa+4uBCXqqiyrjdNx2zsg2WD8x/tdUIOdAXXazYMB5fOaW26WO9dp06wUu4ZZskqlXrDMIxvbEHzcoRuGrg4jG3nTxWdn+WtMCh5XVJk4XZ13RtC/s9qVOo30oa2a/MlZFmKEIy3YEGQO/dunHKDHm8gA50pYJ/UDLugtfa5TCuGsc1B/dFNLAG988Y00e7UnNbBOujCmi8EjS3mtutHNobbbE0L17FmLNVHd42tg1atVDB2SN3EMhyblCvQgHkUYKO/ilUZIUMSVvsagvSRr8w4OxK1HUotnYJ4vsTLSG7NNOwDMroJPbwAHK5ppaPVlhYs5FI4OtZMYSnZRri+T56vtpB0dJxQtb+9W9fPPKu1VL6xpMBfoGVzuTu9aHewYe7X6KhKT/1pM7usoq3i41TIrvZ2u5ZvupyVWxjUFEmvvXVHxfIjBUfTanUYRauaUTPym4SXS46Lg2pV8/wrVvim+fnnt6n/WhyetNrbkhMPP+qFqQJs7YgIe8EyWrrrobNpWm0uXW4xZWefu5cv7Hy+EC45ti9NMBOrYJSc2mkFZ/Ec5Hf3+X7LLHNaz7d0Wd8Knkx+9Xf8KplOB+slZ6eHLCX2B1oymh4Ot9TDIHNPBpUW+P1NZnrT8ux5UB1gm3BJUqhbKjhGFfiYl/OlrTallfJpE8wYIJ2SCYMjrk/nNHd31iXQ3K7KWo5OdeqG31GJ79b2MQjambxpF0rb9J5Vz6FN/Nfy4sgIxo4XF/97eLL6723JYmo43ArrGuZzmbmPemEZhJ/PD8AO+W/KFMi8Ydb1U2NdpnTX/B/NeKETxsn+evvgbGt3d3V3tVovV2Cw1SsuB81IWPMFzi/hzQaWktUrR1q4Z22ixrC1wIY3NhEdK44sR0U8/m8THz7gnu1WuBlPBl8+2rsaut/vabLeDIY/nASSL9UlfpB3KmCd4HwoowH91yzrSu2MUNVVMJROQNZh/kTLzm+CPXNE1UYN0Fb3v9kFuOUDMDGDJB/Hskpleu9FgyYy6Xmvdlcu9232w/vfs90Kd3bpF5+wZS+d4CO2ctelUQKRbYe1VkWvlpxLnUYUcpZvtOnb/DapmKVDXtYuAbhW85LoLdPQwls7LtNr5j47ME9Bsq+am5zoW5iiabc6XoJCwTK37r+iFi6FOvAR3Vma4UqEo3Ifi/kRzOtwS/o1FZ5dLA4ZHzFZ5OZWTDC400/CM6x6Mz5syzaODwHFb8KGc0DbzXwTKFs/1sLGccl2+aWZr/IdrQz2v6Y1KTvYXG84jKpcOjXfUqWVr7XC5i7jZcwHNGqH8ikudgZdG05dcgeVQ7i1IdxsUBSQeRlRd2nSTRknezW/+nu3fC2wmV2MDoFbHhwAlQY9hCFn8GJo0AvBzCGU10vhgmY2Dum2vcPJZv5rfReL8ZCGZTj62/w6mv/HRpnD8L1VqtBRprY1XHnnshauXXJ9FbPyjXeMR0g5bHi5zbbWvnf3Hgr3XVsnCt2Pt+SZ4P1kcm1Jo+FwD5bh9yFK3i6J1x66NPSG0VEQcrg4tlF1GWWjTe2Qb2ogCSWr+U57+7V5qLNGeN34Hypz8hZMxghT9Zp2OBrB0OnopmPiGGkAVysKrbQsETgrnMn3zngYADcW7s09nFhI4uwDXDACNqjZV0G4QoIP3l/ZLBJu7uFvvz3MEm9et7dTNjexMIE4PywKISjOkc29hJO+8orOSyg8o5kpFKCdj+LcEub1q7mphQnYE14w73xqNgt/ZZO//fYyh1XqPgw8pWXbAgFdd6ki4bSwmrDLLRO3jDbfMWDuMgHzZ/dQa75x9tWKsUpeGBW43bZWRYcIreZ3GLxO7k7NtERxZKPOmYxBnXIrDKNvlSucsh9//BGrLd1x0LwJt8zoxHlxpDgykp6ZAB2EC6GT6dexbkeceB3S1Qgg8+vrKSk5A3tmihfvvRQ5pjKJniytRaOL0ZkkwC3K7TBJnfruYgXOuhz6Tsz4yM5cnC+lYkvQhAKcfC2S8ZkS0fnJOZYuWA49eOivV5GMn4+Sk4tffomuZH54eJcl2mRGnh83NgPyKQczs7XaWYXoDGTKDiWbRp02zEKN0U2zur6qVSmXKoUmKEWJt6064e7bI1Pz1V/NyzsEqdiuNuvw3JX6kWFquJy8Kt+Jxgf07ux3xczi+YO5i+VUcZLCyAzdabo4MtVzzBOAG2hhaeWLb9PR2NzkbDSVmRSuJCrr6lwiFd2bmxsbSUwklwXclORWVhaXHjyYiyVSv+KW7Nji8kgqlllcfLKH5/wpIQqeslEyfb6SWt77fi40kspcdRLfkiNjZPKXkaXJBxcrqbWpO7i9VKoiLMGNvcj7mBmaZu+2dV55Bw9jy/yZH5h2k9I3mDSs1UYZ0d8Yo6Db0Q9bqYp1b32Jk2+L5f5kitqccKq3jK11t1LVjlw6LFv0Q3DzHzYSP01jQmnyfCP6AJfeALiXi92SWxNri7pY7nopM780Mk9x5uV/hFbmxbxOiTzKpM5zuGDOxFrxfxNx0btJ7h8L02LG2smyl2H899z4fy4n5lGA4se5DCbjA5NML6UT3+M8ez61tBH16quz5PKv87+c59D1P7EWTwzJSextEpf00e4QsF8KQHuG9ZOMWhXlN1sFIa4fl1q0Yra2fy6fguBmtFFqgwWv7x80NcMuoQvFh3tLwK0oMtanjtBTs/xju92m69Yuu5vnE+B+6Y33QA6Y/UoeFzOPMB0JjqcPNpa/Qnog09GVnt5dfKKLbM3z0BIMdroMDM5jG3veAuvJTOw8C48DOmYyk4qlPbiz3JvGLJHHqegriSoyYdnlrhCcSz/w/niQLp4QXJpAkbI/xBNT8EsUknsylj7Hx0pHyUQiM/9huCPi9Rb6BhVpWRNJxeh0Nb4UGYGmUTttuzgVUt45OiM7zibHHn+JGcsibtAwNPRW5Y/FcvHCdsdiBnhyyqkqyfTQ3ClrBawm00ZNcze400+npr4QbQrs3Mj0Wuo8WJxt+iI1Rj24eyTyRHSRAdxYdiPxyN94srLsATuZTkyJmlk0Qp6ujN0wc3KZBLABkkSvMpmLenDDE/rJS1uGq+YSqR8o5h+Mj2DVHm9+RXZvbfbevp1TzRZwFwrGmbLTwIl9osBOc+ttuwIn5ljYFrmHs8rzzdNmyRBBZrt0dOnue3iHr69YAq1usLLh8nq+Qo+qA6sI3WgT0XhmORFdhjbyOgsd4SSz/EWwhik7iUYnpCFwq2Q2lfDLn5PcYhT7P8suxZe8JAVJ1qfXbsKdjWcWiKCvQXBfpUe+1TsiCHhpI/GQKAh3asZfB4dcJWL30oQ4Q+fIsDs1HRtM0sm2H76x0StlN1urq9XTra2t3UazZphmwY82FKo6VWm7O3Xy2mqWuw2+bW7VG44uVd/cbYnsiShORBUTfUPnoLbYTDzkvxeSoudSqe/ZcLhje4E85Msb6OFiueLaUyZK0uKavrPd2uB+4xfRr7ygwwC4sxehpU7mPrANS/6y9h7OA3BnFpjsDVPsq3T6Xt5xgJs3vUw2u1Bb56CW1708HgwjOIB8AWf0GHkDl+/yNtheUXWzSvWIRDcLnQlPZv0a3LuYV2U5h5RUG/129TC4oxOKcL+qIKJlxkNAoh33BYBPLlLnZDjcsG8Ad1qUiZC+gMHA4wr85sTT3SBNsEIcFg5/+fIi85VXm3MA3OPR9PuuPSORxdQcGkzjI9GktxXsuIVM9H45eTKt1HCBLozAl4UhWPfmohWw8rwGUi6YP2aFAXUtGFatBhf96UwLfwPPyzGrvVeuOrxsVNr5OiWNrbutoef5TPxdZZZdTAfVqbyCckvZ4XBnulWUqAc3mc9gjXM52FXALYN0n/o+nigWV1aKqcRXRB8Cd7J4vWTJRWiWEYS76MOt3BtuCauQhB27UCiYz70VtDplHnHe9WX58rQRZKAVwqv1g3YtgLspor4yORNy0DKrvSdeN3faYJq28vtts03v5M65LgRllosmvuou8KqCqhubvqV334T7JDMCg5p/7amEqFCgsvHz5Ux6bGlpdnY2lL4N7uVrXuDZ0J4H90jud8ONlkPdNu2wcbzeWYhny6siUyoYNVy3Ty/5aT3aKuzBg6KbVnhfnEKnmyXbKmmr11cX3SqVt3WmH5SdlsR/B9xAvYvp9wHcgOhk+kLAvVjsNXM+ALcewP2yo7tzsY3MDxPjHAXxeXE43A+jCHc36vBDvAN38Q/BTel6q4RrsSiSWPJm1Qs42s+MKqhfdTTIEdSqRNFJO0hA7tQYhFM8bxhv2uSak4SyVqG67rp1q+nK+p3JpAs3k7MjG1dB0WPAeTa0hM4MIM/AT8vmi0+Gwz2fXu4hk4WEx91za1jGV2zKLkWHw51bzsxL1I/eSyQWnwH57/VuT/LeH25sOmXlne6qhVve8gsFS8OZpzKv+en05iWmz0sNXA1H0E2w0KLqtvvckbKMC7XmDTNcv7Ojsh9u5SLVrYzIJD6WEjHEXrilk8wtcCcziY7Ow3aVEEIwNxL7iYwq4jFmQ5nhcI+PpSa769Axvpj+J+aq/GG4sSwV1f0F10jVUyYFbQvPJNNdfy4UDKWSLvPnZkFM/sN5lJ2m0Bv1jmVctMytDC7NO7j1wU3YZDr9Kih6TJJRrzx5diTa5dTJ0HC4pelQ+vuuLF6KCyEIcuUL4k3QouMrt3A3nUmtUV0NRtqVtQWJRz5C7wbzH6dddj7WvXW2Ck5F9AC66Yd+SrgjmKMtU7A5mJFBJ5PlvniTFJF1sT6GFLlzJKofbullNHOCpY7EWiHkn6nlJD46NZN5L6FDVNGl8Vj8CU5rHQg3hY2JURx/cJJAMuHBPZEYQT8eSmm2UEx/5R0l4JbQd8kk38w5KUYnGBjguL6IRM5DY7gK8kfo3eLSgUl4IGqO2tqmECpMahueA6vQwLQvuLVKySiBbjFbQWIy2vZ9J40QOUI5ZzfXMhjabriosucbazmxEjxYX1PF0Heeu3MmdcFx0KYqeRyF3i1FhvRuNpEBKQmPHShBmkmFBHdPjSTmgRo4HM+XQAgyMfEj+yTzBVEUuI7kw61Mx0KxV7gytQ6m0vzahggY/3G4rzd6aGJGj9nSxc+HOz0WXG5hiQyBhbqD6T1h7ez+4chb202P4FQmdZGDlwR+yVRsYznnuboWEhtPoRvIOlkYmY0/4cPgBlDPU2tfiDW0yePiRUoIwelESlQgVHT+fXrJh5tm0lfwmotTdOCOSPPp2OwrUXeWfJFJxUQNzo8NN9HrR0Y+f+R6a6PBYCxWEzAKpfWOLGJg2WhGuLU+aJLxH2gD/N3vi6nYVXJ8PHmVDi2/7Nh42aX48vfJ8VxycmQpmXiSBbjlgWRCWS4dX3v0cDw3NbOy9IXn7yZPR9LnL8dzuYm9v71/XDzx4Gaz6djC+PjUNLCWz91MerocHzvJgQH6IJ3KJL3Qz8eGW+X6+uZpBYAWZfpUhitDC+7o5N0qTD+rll0g14+bCTjxZGRKupbByYBpoyuJWHw5urKETm4BqJS7WMlkYvFiNJYb/+XJK7H2+/kvj4JJHNmREa92kkRyF8VMNB5aHrnIJZ9Ehe7m3xfTiVgsPbJ4Qib/9tibScoePomnQ6n/SsJN//RLJ61HIvMYywmFlouLezmv60vjf3vSqQ4JnX5+cYT/wYkwUneBj85/t0xc/AYL1Yst/ipHH3tGdO7p09y1MUCiTM/+NncRS118P8GDJZFUiS/MhOJjswtZafzxe+iQIOsWnk4EXnX+9KkvMxhfmBuLwa6c5Z6eIB2AAktOXqTie0/BWpl4P8G8QBtJ/jSWis+NA3vPn/iFrpiUxcNDe4+muF+KNvv0KVwRMQC4H548/dgJnIS4b+v1zfIfzxz+/wE02tx5Dd2CfAAAAABJRU5ErkJggg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409700"/>
            <a:ext cx="7810500" cy="29432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6388" name="AutoShape 4" descr="data:image/png;base64,iVBORw0KGgoAAAANSUhEUgAAAW4AAACKCAMAAAC93lCdAAABd1BMVEX///8XRZL2qRv///3//v/8//////v//v75/////vwAN4wAL4kXRo4XRZH//P/9/v8AOYb4pADI1OH///f1pQD6owAVR4rj6ev5qBuywdcLQJNnhbD2qhoAPIy+zeHm7vMAOItRbZ9La6Zqfa3M0uNeea3y9vqmtNPd5e+nt8sALID+oQAzVpb8pht4jbsANY3wpwB/kLD65sLxqyAAKoYAM4IANJD89um4x+L89N/2zIr0xXcAOYD2rzj77doAO5P41Zv0t1P42qj1tEb1xHrzvWL56bj768753rj2wGw6Xp/5/Or13amPm8P+oyP79tn47cTwuUrtw1+3x9PytS+aqcr2zoDw0479rDnr8P4mSocAH4VDX5b4tlSZsdL3yZA1U5rysh303J/Q5en816p5kLNleZ+jwtRyh7kqaZxMZZb97eDh4PVTeqn838IALpIjUomztcxJX6fM3foAHnfzym4AGoD6u2wAA2iMoLgAQ4KSq9Vsh6UehU7mAAAgAElEQVR4nO29i1/bxrY2PLY045GxkWVJIIwMhgRjMI4dK6DaYLAxxtwSQsKlySYtpaFv33b3ds7JOV/22X/8t9bIko2xCbTJbrN/7/x6wbIu1qPRM8+6zBpC/l+70ZjCGJUk2fsk6SrddJ45VoONdnZQIvC9PEop43/aj/y3aRIFxN2KTr2PskLdmlEI29pBZwuhXN93dUplXfnTfuW/Txtdr7+wjEv/o07rpmVZYe1I72xh/NAxjk6fKzzyJ/3Ej9+kAY0okuh8n7Yd2ppt2eEyEAr+jn3WtG3A2zHaNEJlWZKo29TClqa9paMfPNnn0iR2s1F8eX1S/WRtx7DC4bB17DK8HOPrefgYLtjhKlX4aIRQumo6sMXY/TeC+2aTmEoez70n0ie+Tl3AHdZWKYNPOq+b+NEKW00mUZ3JpGw+s3FLU//UT/5PbXCnM79Mkk99j6vI1NCdtTLyFuMNDeF2bMtwqcxoZN8xLAG3435yYvuXNImy3INH19vVg3FJITOZBx8XbllVZWApTmlAUi3LFmxiNjmTKaNhxBb+YxltDnxGDzRbbLGMCr5olI6CJqSEjcqf+r37VE1lyV+i0WixWNxIx9JF+DOz8rccYWQ2/eDjXonpOqOk3dpUA1ndMsICTYCXyoTvGwJ9pJdN4BKq17xPCDc+ITic83LrgEky+7i/7V/VYPjPXT3GdjUXGvtJ/HF1NQ6s/dHhlnVJrawaZn7X9W0WgNvy4HxHSIS6WtiH+5JLjJc1H27LRbhlMHeqJa3UbHP14/62f1WT6KinaBl5mUhMSd42hX4SuOm2o1mOZR5XOps6vTtsF8Jg6+zv5H24zXf7oFVeBHCHBdwS3W9oQPeGUf/MqRyYcyIanfI/Sh7ciqJIozLpuTemMwk4FCwSpg86z62XkOpahxvWubASq5rPHuGjmm0YdgmpumA5Dmjt2lG40Pmy1NSpLgPaTc0RUvHFR7npP68NhhvsDIYjVO+eEovIsjwq33+0omTT783fVBh2VxgKO4CGURKiiWPbdgFwDwP4huU/C7NFR+GV01um6P62efpv2btlIinZLOsBVph/2WyWSPq9RyuJtH24803o3SptdxEFhjBNzdCgAdKaaRYKheBLo8p5JKKvGmHxetjm2b8f3Ano3bmrvYuL2cfjxPcQKYz+9mBvae+7+SyY+vdCHF6SQx9b21wFs6Z9ZNio9IA5jHBzt7pZXnfdSmV9fb29U109cgxTwz4PrXYAdL8DnzylmD/4zB2Eg+F+nxhZHFlOZP4xISQ4CAOWO88Uo4sjmY3XD8n96Jtxeb/WGQvtcOHgsqkhfWh5s7b7dt2llO+vt8sHOrwFrH0I+7PKz9VayTSBygumU92uBW+CWbnvwPEXazfhnklPzv8ytvD36dxJcSOTw61slL16HS9OJqf//lVso5gk6n3cojpTya7mOAFmMBACfzQ3Xc65Tsu1MPKJeQgsta2VXKoIF5m72Qrn82HQM4bpE71Vu/c4/RdrA3p37D8SM1lJB4sil0gJUShF+Pla8Qu08Vnudfo1vddoibRf7ox1qP1s2yodAdasvFlmXG8frza00/ZzJcL1pma+hd7OpLPWtkL0y6OShmrFhxuo/DM1c/w2CO7UBfAzMK5KnqZfT6ODkH0VLS4QlIIyyPTovP5hawP0RL0dobIqRUDLuOFnKO5A/jlhzd5tS5xvO/m8UWrDdehOvkqprPAdbdXa5RKMpY6hGY02JetVC9SKFS4IaWi0VQlOiL4AZd3lVP3snOED4E5lvvI/JaOJJFqg6nnqnAiIIwr/IT37YacK4+4Lo9Ssw0iHxENPTc+MtEzrXYXLjK4bzfL6Ts04BCOmnF/FY/Q3JfdNTYeBuJJ/c7Bq1nRVYXo1DCTueVCaEpVHFbDyK/WmcVSBEeVzc88OgDuUGu+8siy7mJkABpFya8UJuFWxB7lKJ/gH4QatDNraMp1NHcWE6lqidxvGaYWC5cLoVukQaONQO6WAXr6Bx5TNr/ml0QbJf6adcfJOa9PK0Vu+X7XNTuemssw4bAjnbRhE2+pn554dAPc/9kjnJZXJ4to80Uel+bWRbCfGQ9n8cib5wfMqu6aFDGAYjXX8vC/6p9Y6JO3VrxXo/M0m1XWZNht0dJSZTRwNjszG1moe7fRmqdWuHGsu12sm4dQ91RBv4zll8CsOambBgWFAa1Y+OyofbOYEbTEzT2DMfJpO5MZzXns1vxFNfvA2pWPfDWJoB5S2gUYszTkg7qqpaU2dsy+blEYoD7e4IjOr5iq8nHdqWsl8R3X3m5JhGvkX8Cqt5uHt0MnhMcgTq3RAODvNd07smAef3DH/sdvtcEsANzo9H6dDiyOLiyOiJeIrUx+UJrTqu5kA8Hrd0IBYVl1+qpnvKrtmnZCqscM5PTDqXJFYzagwcmwfckrehF0YOht61TjVZZ1U821g7+MKuQwb4YK5WjkyHNu3R90Pk9pfrN0Z7qWLJb/9Gnv5wfPCUBioZduAcdKErk3J12YLNIm5RahbM6s7p1pNR2lycKkT5WdQKQo/OG7TVv6Sl7UdBLOsNa08SHRK2jUDzgQE5fuvtF35for0L9DuCndiWs3yrN8+bObIXDhZxXsP8s/SGhXCVKrXtJ0dR6tSTn9sAWG0XJVyeAxAIK6ruzqAzyVaf7PO1rUzKuu0bRitMgNTiVG9qqELy7Pn8SGWifK5ZaHcDe6nqZHp+zlKFN7GRB2/JxpvRA6PTA80GOIc4xRg1n9su0Ry25vV3UazFgbrx2k2WtWddRcYmlbsXQojY8u8HA1yfc60sP/K2M9KjX16v9/0F2h3g3sinZm6X3he1vk7zbJ9dLQ2R4ksMaUBI2ClkW8ecujVlcsWULCGPkD4B+SGpYE57zSqbR3MTYkCpdTA/vHVte74jy8cfqa1ZfXfk0wi04n094TepytJjFdqQQwBzG8vxUGlZSN8yPX6jkpcsFVMFBx+Q9cr+gkLhbx5fNqmYA018j+D2eMPiM+NQtdbdQqGKP3c/LF3gluhM+knOYmg55VSdWiIQSbyKANTXx6VJbBetgEddLQilOYBRuIVSZbemS8Y5Xy9peUttOkNU+vsF7adsOVYmmXZcIDWBAupvCXB1QRDR6jrGHg273WpgZgUV6LS74h4/FntTnBTMrUWOkfvCQPEpaw+jFiYBGMdMKridbszzQlDlzWNb74pfPOc6hwPq4TPKC03DNtxHFsznVa9vGsG8YTGYfvshZ0vAPyGWasrYAvBSeEwRXdrwDoFzbRFftWhIBJ4uBEQkp9NJ78b3DKfXMksPczCFjV3MjPMupAlScXsVfQ34dH02LYKxu5m03QswylT4T2V9nkZezaoaLN22oZt/NDwnX5mHcQ4qZRbYRPIxTaaB4yqwsil+htM29S23tZA8oAqkXAr0Dcc8PmkQ/TDrQyCm7MImxuJp88nr+b2QsUxOgTuUV1tV7/e3D7sfL4E4yZ/CvDVTMvWahURF5bZacEE9jDNVhk0iMok3i4VAriZjt2WAbHDMWBINtaJuJzaMsNOwaiDhVqzw8YpVUSXZpXyzmb784nxMPLbf/9XYCXCe3v+3zPEd1Hx/++/f4MXVuw2sTRSHPllpPjk4mQYlyi6fqRhaLdWPYQ+XinZlvlOkjg5/LJkOFrTJUAz7WOtAARtvFv3D4PhMxgBV7lgBriAVG6ipVQq1GEckFjVwNjxGQLbLmmOucMjRC+v1kQouUL0z4O/ActRwmVfao3CKAYirgO3EkG2FeI2AnvkJhYWFpJZKun64Htj9LIkUMvDQLejN0FjN8ASZyo5dEpG2GjqVK0bBRvBrnDOOkYK3enC3Qr0D8jAbXgrwB594WKqBJCLceZ9u6NZhdJ6peqYwpSyzRbjnwehwOjOejIcRjHpu/uRwbAneeFKoEiMzDMQA6NkSPfGSQgCtLDjGFrJDps1FwZIkCm04pSAed9sNvIFq2A22lTu6juyY/p62joikc658Xu2CRxeMJyzdxr6SGCMxS8VsHds6xi+CqOe0YBjtmmkB+4hHb2Twf5nNh35Q1b836qgqpL8WA1jAAoTcEsKCABFAdnFGNOHJIDzTdMDzSqAegab0mrDOXSqwL+HNZB7hmbgt3UdHyoLEis2u3A3A7hB50sqrbQQVA3IHtFm4sKyyv4n/6wEGtwS0Th0nxAfbp1kp7/NTU189fTp998/eDDntauTiVyWYAL75+bUuqXRSq1r9gEQWt3/Bgj58NhyCpi6dtTuP+y0EBhEFu8N/soy4V8bItW752QwIlecQhDBRFV/xn3vycL50lg6upJJpFLpoIVSmUzmYjJJyb8T3DIvBwoaZUaDdN8alaDVYxW0XffGfJtdM4DboH0RGonviC+NFvc5DmiabmuWH9qHEbSld4QKIelUKBYKheLQYt02Bi2UWtmbupdp/BdvVKdnRhduYz3wR4M05ocadOLSmYpTJK63VgC3pelKD9zIZDpfP4aTmltBv5eZhLNJ/Ms4hWMXSL0DN4CMQIduNngAGyMPskxWfk8PFxmSyK6/49hP1Bi8/KtG2C6J4VK7pKoPrE6YvquFC8YBZbrc7zZtWn7oJ6zt94bXJRynZZwX5dhWW5W9/C1Jl2GbF/zE+VP2OtWDMXAAzt0Wi629zv2+uYM4XlH2l3s32Go+/AxnkZnNfRY4SKHfrxqgMXboIA3phAO4zcNBU/v23+ShF1cIjfjPL0LFfB4Yj83wodTD97fCHYrH4q+nye+x+SOoETAbQWJ/oQ4OPaCuaQLubaIEvYHxM9DK9jbhg0SN3e3dZnkAFhLX32g2eqX8ma9klOrHmEcIYv7wWqru7b07HoqlZn9nyI1/O/Hoh/fy78hJ/YSNUnX7GGSD0ZDAjvHNJ/rcdCwb+nZkQGYIMwpB/nG+POCcks4rR6Zltnggm1VpdBtFpbnqUtYbXPK78VhsLO41wdoAtKDvUDy18n/ue0+Ms+z8g6VUJp16Mv3Jp+Xdr8GvcWu2bZY95kUiGWXul9CBG4wyOuBVdEuBqrO0nf6QgSKB5qekio6pzUDqwGXkN7atHUi4/wC448sji/HYBbS9vdhicSMUD7r4xX1dLDKlVyPp+BgcPDJ9z2M/faPrWthsKj5ubJSD9sC8szpmYd2k5vVSoRBE12/ALSuKyummkH1WpfebHaNgXPZ3Nh/U6MtsZwvukHyU7g6XKwvkftluYBbPpOKh1F8TbnKqWdoB8XGTFHJgFnB2jlG71Af0rLZhBdaR9rZ/INM5VzZLIrnEMhq9vKk0Taup9+3ug7o8DjoJTWRJiUQA3dxMB/CxUHzmJiH4LDXQyo9I8kw6JtTlh+CWO6lmn7SJ38gwmu6CzFJAtR0rgUKV1coxmpMYGtOcA1ARfX2rbYa7cH8d/NbOjVO9XjNskVwChvxm91ZkvmmEtTIHraCzwCPgd+KR8b57VudSwZA5zWjfb+BiKr5Ee1wLPbcXITOdg2+Hm+FUA2yfNt9IV9T2acMxoNnN1VXTMi71IG4rYwQ9aFqtvk+JpPaYOjtd08gKt/xENPjdKs7wu6wFGSvQaq4eCAvmFgqlo/pqo2aHa0cv6mU851C4pelYvGP9RJNSP2VFIooYJJTIAJ65M9wqwfRc9VP7wSKqcoQzmESDPwqlCk6n9L6klR64QD4btTOdqoGftQ/uBu8cFmGcUrdeyxd6/AJh4+vADAfbsoWZVQXvsmZeMPtwuMlJ2od7nvTD3TUHBsg8nGTQhftOWH5SschoRbj6ClYBiMSyzQYwcCAXTs1euGHMNMJ11/9Soextj+Fv1Xy4GeWV6pf5sBO2ex6XZbldsqFtzbYdDOCHcfaUuUluIxOSW+58l3na07sxYE2yX5w8mtnb25udezT/nxyN9QAvjxR9uBe7vRttKwwHKILvs7mpiZOrudm98/PZ795PZZHG5WBIIDSwxHSmS2pE1wnNZSUsJxKcsI+AAsnM+scnnQNkwK9eAzn3lkudoyXq4jw+q5uQY6NH1anuc1UFkmOUVnvh/pKidwK7sFsN44woq9u7MSis1X3nn6xT3bHwAYdxniAYVqu3wS0xmu6IwcwVC/ooVyS+MPskk47HEdF0OlNMfDclMdm/RZZcio2N+byfCr2OoVvmdWjpPzs7TE+cfP8fmZHlxDLoctgjhedYnssJRdMtP/QdaCI4dCkJz4Gx3Mne4siTJJFGSXIJnWmvX5/08/3C6zH8ZuyL/tA3I6sdX7+HWenHYAdO6wYWc7hGKMjhxqkLJqjOVL7aQyZWWAf+xCyV05JZ6DsGQbUdfyyTQWqumoE9Gi4VjvVb4Sa+4yp1JflwS7o0EVoJCbehL9lD6cXZh90R+7uNeKDZYUewlBC2UOJK/AYpG0tkUnEwqlKBtBcnW3zMhRPJf2iLKXSehTYeQA+bmlnMxMfG1r5CuP+5IR5EarFvWMiOreAhsdRSPzUxUtd6ADUawYsQofs1wzLy5jUGRgq3jVJ1XcVMiVYv3I6L8bv1VQPA7n9GBc2AN+fnoIQVk7thN9jZbLLb4fZhS/X07uxcNDYWC/XALeBMvA8OfABw93gYhcsRME8/gu9GFSlXFNaqeBB+G0OLKDGXZb7zkbJkFK3csVhqkiRnlkMxQDuemYe3iL1PC+M3lvji+g/OFVOeG3mS3HCqsXrB9mef2vDCByqQlwGi2lkz3wc3kothba1zWnEw617TDA1HW5B69PmWZopB4PoxxnF9VysUjnz8YHhzu/a/Zby5daikcnbN5+4rb6hUOXs1m0CwYp617+GJ2IWij0gHqwcbseseXW9fATeIkPGod0y8B24knXgcLhP8BimZjnku+Ln3GfwTz4JwM/ZwJHh+AfdEmMr+Ny0ebDy6MEhWlh1NkAHish74pmT6zsS8d2VLM5zr8EFPtg17td7QTGdrZx00+8+nTcMM7zYsPwbXSzK2sasT3bELzj7aqUSMU7Rpe+xuaVpLDL/D4WbJlQ5oGV+ZMDq7dg2lnrby3stBIA9Sg7znHtxUkqajg4+HZ7A85cdKJCmZwOvgS7TmBUDE74ABhWUDDgK0OvvLTCZz3kOOLw4UQ9xdNby6GZbtdsmGYfWAClD489p1gdJpmmHWdrhePjirbrZd3n5jmka4/01wAE7nOQ6grcIz42cy6j9uvmUgjQDN1A50Ee4ZDjf5fsMXgjkmXj/QhtF4bGAsAs/w0Iu0fQDu7HC4U7NsANyhgOQF3Dr5zlc9Odn3l8oUxoTOL1saZKXCgbSyZWANL6uhdIu1tY1SoQXvJfTMrUF4a+YmXd/V8tAMo9Qs051a6cZO0Hd3XYwhyJv5Z8YWDWac8R14pQqmBsqyk308AO6OYZ6Mvu58d5EVuUNg+TyJo+8Qbj8eSmWwhE4Kb12gEUvtea/AHD6l4BXAPwSZZDpw82iwHYBMiRP4uz/J+TZbD9xjY53oHuh/4G6dfBX19gfW6MLNpqIe3DCuD4j4yRGs01bZrAGXbHFfukh0J+/kqxy+ooRuO8YNIK02e6flQXDUal+C8Mi/qbjNfP9exjfbVNcVpqrrhmXX9GBeJ69otmO1tl0Kgk6ELvwX88k4ZpCCEkO7HPQmSf4aF3eVGgOgOsdfbeCYFoIBLLU283Riamrhai8K77q3NTMhgDpZTmeiAeUkilEsbZRYWZzv/AYQj8WVEXhNLpb2zmdnZ84TqY0x74XILARP3IM7FPTwVCqavsgJZ2cuGhdCMzXH1G7OyfuMt3txgsnDXQJtDVS35BvajO/ajhb4sPdXtUIPJeNY2K6gkY41vqj+BsY9w9l2r9EOGI3ai4r/gFlNCxuVbjxBqRWgt/dc3++EI+OdXiB7xSpOYLzzulVsI9fZN5sOjYkHEMvMggTGSfmMv3wd8rh1LP4d7jRKc7nctzM+2lPenLBvc/5sSJJ8/H5hIvnt+PR0VqCVTf6w0ZEy6ashcKeL54+nctPwuipczi51+GyNBv45if7QoZjlaXZLocFNLayVqU/5EnsD9keP23QnbIa70+PD5nNXTLkxjl1ORhso/izjuev0wG3lnQPGg6pILXH+rsnd0KxGr0Xuv/TRl0mEZRpaLvnyUXwD8fMweOQDNVH07nMsNYOTYyORiCxHSG7MI+vYWAKfiywyn2b9m39FMNUGI2i+c0XvANr5Hwgmfp7yLpX6YSDc8cXJJN5PRAGTh0fI5Jp472LFpE/CMptOdHafpfIt2RpVzdYqXbJxwdg7CryasN3dNYLkCFtbZU0QLAWjVVZVwvYPjgF76xv9oNen1fiRMlnxjeCvNdusB0J0lMKA4PSaAQHFJkSCiRBtqaLQVEAZ0MNDsSzuLtMI+b5jZsbi0zCWI3wY/yUTnoKB1+A3CVP2KXBj14hHdx96drueQ0pVYCykLfwCsfqi6AWPQmP9cKPILM7+3fvFWJMSrFdpYVm8T7GNkyBYpU95/uI4vCBqP3XraK3CqEGxzJT9pdtNFjnUnHwrCOFIVOLSZgkzhz2Hql43Ldu0D5iXeEj1VQ0eQotikVJ02FqGsYnA6IEduwNwd3MgVPq1Zn0jccwCGCXoVg3d1jCIlvhW8h5URL3wbikVenpd2f5HR4qkJ5l4Te/sEfTBnfZ691h8ow9uePjpxEL//rlUZwT2XwYA4irls9fN83MYKFXJLW/Wq1+G7aar+t2ftg0YKUmvD1mnlRd5L1imVXXhTumSj0zQLNcOyxhxsB0wFA/J9ayUNsj4VgA3BfJ6Vjqt77T3KRAOvIsfgDsde0iEOwQ4IudvTlybBS2Ref9F3uPk98BNsheeuAmN9MENIujXHOnPRlDPvbPHxqaDb8Y6wdWxARcc5Wy93kTDEAY5uwHQ+71lR3PMTakXsVH4cOCIGiVGZdMEGXdJueQTIQN2sYwXvIami2m87U8BwvmaWqNrRZFt7VlBA61uH9XBuFI+kPiQmcl1Mhfgv8mOYo5fqEovAPrffdfhhheAuz/cvw6BeyyVmCT0hrD7p1AhoJn8585yI974EZ8ZcHpebpTyltPxBzYw2tT55i10xvI1zHRZkXBmDsBdY42Sbdf2wWbt3K6q0x3M/qGrpTAmyt7oCNQVlWF97pbptlYAQ9MBk980GuVberfQyk+zUscXLeE8gg6oM6Q3IAC/xe/dizkvj+hWuBVZVcXw6Z2D8ex08lexeyz2pA/uUCw9OQC/iagnyjNPgy0Z4VSALQMsyk3NELWlwl7GXs83dc02ytciVfho4V7flgxtd98B5XcJai346UzdbwJy6zuaVTrTB9hTimNZta4DWG1rolavJUqaaqu39O5YaGacsK7SIicdZbtxdY3tgAj3OodEk+TDcHPO8aG8SiYnTq4mvzvfu/DNnAFwjw2CW8qtebuHAvJ+4KnRePThALh7JsBD19y9Bne4D+4OTLQdNquVEmjBcs8whUJo17DMcts0tgemq9Lj63Cv91w6XDi+Be4xkGWjwZxYwP1pB8LM+2u9G6hvrhNGjk6I53073KM6yf6fybF4emMlnU6lYl5my73gJr96xmws1jEJ+Ot4yrPJpgfBbdwXblGRvl4xAO7eZAa0X7agdx+sa0eqPjDdqXYL3JbThTuOoQI0zKNpn0yi/0m6eV0SeeTDfV0qSCr7vgN3cUHYHR/g7umrkSja7mi/CG94LH5fuIUOiafGNjrVBnLpkIB7Y6Y/koPtd8Ct0FVts2KGbfOwtxgnVXgVtm3CiFjRyYBCX/RWuL8MjPhiLpvLJaFNvXzkmeog7GYl2T8l2C6TPtzz1zhLppKflZKZl27v3TIbJcnYRjfGf63dGW421RlG0shrjDKf5xJfSQPSzs5Mr+yfd88tIpGeodJ4fqPKC1VkLChw6hrPbK03K1DVVbZbgCe0XbJqbcr00T7EKbpga7r//CR66D9pEa0MyCS2OC4IGa286THfoEvngphYL9wT0jC4Tz4AN1OkqSehYT7cO8MtvVrsHHKeZeh18NkskRxkwLutUjdgbgPcco8Q1J7fmLrOePuNVtBaBMY9s9oDN1Wo6xSsvAvmj6bVdcL6XwwXBuNmsJUGBTjR7W06m4FVuTgukkYimNPzKAhSPgpM71t799O79m4mTWOm/hAX7p3hpmSpc0g0Bxa0NO1/HBtYj4hKz09rJa1TlbvRk9VSBjOnfENf6HUw1h0jrK9itkQPecOLBF9pNdJAk9I8at+43I84K6Kbpi/5WROGIarl9bioMItKkbAyR+4fqXjHaghGHvi/z93p+Wu9G7h70h8qP8TdMr4IYBPGcGhIR4vF6OKTaOpiL3Q/7gb26PSI4jzOh0pmQp4FOjs4zULGUqP13aZIdmrqgV0jrMo6VYLzUjy+0hBFRy2t/NwEy7EK4hATAHCeGwdtWDDruiHchYVSnfXFRdfBiH8XZL6p9K3hWCWjdNyqHzK0H/ye1fV3y5i24PmiYtHAKwE4BnbyidQ7KUGSmZ9wVZz4ANzStEjURDpJrU0uPHyYm+a6zrJLY/eBG8a2l1HPDZmahHtiQjPBkJuYl4ZNGSZe8dImdFu3S7joonrXnSspKUymdbvTIwst0iwAU9dRuiqMM4XqTc0uaPuXeW/6iCnKzvRERmnZtPNnATtFOIzShfZ6N+f6Jtwg+ZJ+iGxjKXhSVPLHo/Sja70b5Oes/2pPfUh3J4siBBCKpWZeoQtXAh6VAe7YfeBWIxIvpl573kkwxOiMd3RsOSfd4nxlOqOnWtg67JK1XrMLjZ6pqZRX3uS72dztdUNzbONUJ6oEB9NDnBaSP9BLfg0ky9Q2pd6sQhiVzQPatSpXNcvGLHs/s/Ym3Drs/X9jXmghXpwI4GYTHbhDc9dWCgK4fS6O5sTEiFvgfp/xUIy9zkpAAyrwF+Dt+0zurEwImd3wclmW/84i08IDDHCnwO4bPrVFoipFf/fzIGdIYg3Ubb7RplP90jaCIjCgMRjOm0pSs/4AAB7ySURBVC8YzbcVXXfLrRJmcbforuFlAWEFDju/26vM35lho92dXiMdFQo1GsGszGFwS0QJPNvx+CwuhISgqiwZjXtxmyUp0mtVsldButV0f+8WDtiediXgjsdSmCiBlIQeGSm7dD+44biTTkQ0fcKkqWgnvPaARKTBudGYO6/A022b4fwmEd2PsohCTvOOtu55d+UIP2wZ3YkhWGx0lVZNZHHNsB3MLrQdrdF1d4vsK8twNimNMB1LO7Cjgm25LMJVIekkVrMK76jOuZ/jeRNuAWHCc4nGY8tJbykmXWY5wGNM3Nd4753I7KXf7feyH4L7u5Tn7ShO9W6+Z+/G9nA55jlh5wh5LMbNeOimq7Z7Q7qEk9/ZZd4xqh7cuHwLwB02d8QeCuc7jtYbZAcwrSo9M6G/iwi+44QL5pa+Y/SlT1lGy4URTI/I1EV/lKvr8mgEWZi6OCMel9BgQ3u3+HXeS49hqznPEcNkpi55qTjxzHzvncjEFyYwbtF+MslJnwbu7FjHEl2m/Lwjo5Zzg/clIo9cJpWzY8ey7ZZ37wCCvu0UbGNX3Dl1d0uW5VwH0jK2pPaRKZJ+HCtvOmVSL5T6Ex9AUW8TziNYlddytFUXi6bgNWgZuMgINw4YvxVuKZsQdAgGz5OcV1YFIJhb8+Lnsb1egpSmi34eyInuw/2gA/fKFBkM98vey/0OuNlPXpceW3mYXY55LpSL4eWzIwDnOwuNHasQ9oIv7nbLKUFntJvCjVp2jL60qJLIlq21SfsUc8Pz9rtt3W2alvOsr3cD62gvXKor9BQLJxmlRn1dSDS6aYYtG57olzv0NrhHgWQ7X4AO8e3iiV/GPIZJnMCIRLFAgTxK+Iyfj5Lp9C7WFY1gZYuMedrJtpxMeZJv4wpGNZCAigLvuJS98IKP94BbOlnDS2zENt5PFYVIiWMq48CmykCIby2fcrVtrlfqR0jIGEhHqcLdd1q4v2HqKqbgN3f2qeRW9glbf6eVao4hUrb7djaOt4GjjkXczdIMw9naqWDw3l9xp4G5Q8Pgpuj06TBE2p+0Q6Y7Yjc2tvY46/n+JDI9t9YR6alz1V/shvhpCKGE9wgk4k3mPMl40f1UPCspaseY5t/+en+4PSdsfGxj6acNT7YmJobArat0/50ZEIXlvKgZmtdFkazNqv7zoBwqx9Kcs/aOY5rhxu5qdbXlGGZhS3cPmjcfDUhCc/Vws4QPUAyypqmFG0fdFWG02s/D4Waj9KdO/4xHvwo2P0h5Y1IsHl16nxyfnh5/eDWW8uSKSM7rHE3ZfAfuWDz+z4X5+fdPr05e4VdTUU+ZxNPfYa0uoo7nJq5mx0LDwgtD4ZazS8K2QTnYESmJQc5XATdFQ9HvaFgeRixVgQ7/Zk2zntm1Un/Csddhz1z0xNo21s/QDBN54bmqwpvS7E8AEmcrYSCzdvRNybCcb0CvG+YzJ3gLNG14Or0ekaaKvs8fTR2h/PTcItwZWuDQnzeK+N9iyvOiYtzeC9kTIRofLndSNmPwemQymURq8QRBmvaCuiBxUmPfTT6Y2QthKlYnPfM+cI92XDgxMaCLS53zIXBTfmqGLbsHGywLqJUa1QrTdwWf9JODbWu1ty6YrwrZMWwv474QBkmu4+xXrh80jEK4Jwsf/36GhzmHrHK5Cw/0GdbB617Ucgzntvxuutdh5H8sT2BJFIJTNq+KsVBP9nbQ0HW9EugVEKDTsfjY9V1EjiAhM+nulnQq1XeW+8A9n75+gdTVsNnkjNe1XiRFmV2n2ha9o6zd4GEwbAwxB020n3GlEf/FCItLAAdK5WNceKE/pd5YpbhuV2UTaz5ef34WFl0fCjeZiArAUmOpWcwqRxglvjTYVY2K8afAPYSl3L7fGLu+q4BbkaaGZmTek0xILnH96OjUULhp+/rLb4VX2+gxErZHT0EHHxoDE1Z9qdw2rICB7ZqXLImPkG4faYXrwhHX+APBjYUaaeXsGuNYYaN+G9wgF/6BXwB3LD+UhJHEIlLudSo+wH0aiyXOVcV3PmBaUjLa52YVq4CAZplL3zz8d8AtReje9ecZHx/mLpGZ3gMLcsdbCiq5U75yp08AeuUBpcBp3a1rB29FU9wjVsCSwVQst4zrz1FbhS8UnapiqlSpEA7YphDW2rQ3R/CGp/jEy6yBfydJRNikkspye2ksLhO7lncMw+RMlnQT9vA2MOXKn1ofQwqaUeEOqJJ9nU5h/qGQInGgEzxVIoHn68JN0GMg4M4Mg1sm89FYT1J+fIbLQ3Q3DN2nmmbiSlqaaYAYMXZgCMSJV7j6JG92jXL4R2v8DHAplPp+OLdr2IOJ6CWPCe8DumTXGwbm4Yvvweo0DlHXMolxXdXdEvK9WMULxlkDK7IRTEzDW33Sb5HJkemENwcHwMl2u372KpMOpnoAbP/ABInY+/5hSuIzUV/bxNEnFT8HuLH/TS9t9E4UCaUyK2NXJ/A7wE4M4CbJoghihjaGwI3tnyupTqwCbiDzngyrHgd90T08qG5Bq2+2obdaLSqSgqWIoqv8Zx9utBsb27yPkpjWhTu/2j8zgrZ3DdtfrtWsEq++w6gUYfTAtI1qpfz26+pptb5TUdAT9tNidHlkZOTJebb/t8rk8ROvvv6TmW6dD+Cu3ONYZqOTNwbCY2Px9f9O31hOHHj+ajnhpX/jjKbik+/h7oSzK/t4LR1wUGZx6fEUXDv33XImHlv2AWLTr/HKxeiT4fUmJP5+bHlZyFAQOssPWWQId4O89+bniXRqvZXHVWuFYUw5KW/TI8Nn3qOyRKX+d6Q7RxvX7OuDW+b0x10vUARK0yV8VDxHrnB2lA9bFU6x6B7HwnuiiPLf/y6WiOD9WRMwFrDO8hG5oIQhho+A8fjDk7mlzJMnT0biSw9OHqpMUvrnakuRUTK9MBcST2zs/z5aSOqdoBVn8MVPITh65WLu/cQ0zhoHsiOvFiZ/+CIo6CTxztIVw2fBwivNx1/NeQZ86vWr/shK0IBlGMi3iJgNLtNt0wHY8H4loq+att4ZSLWj5xx0hdpXhoA6PXCf9cNNdV2nhy/wDDjHqlruWO9NvQw6vUUVJYLrOqoMSGbondytKUNu71rLZm+8N52j/+DVvUYvBF+F4rN32l2RFVU/Bsm8r2IUfNM0nTonZ4ZRKJTq8Aj6mQRbo7t8Zcd7eL2BsUa2cOp3gx6W8q0K5veaR+yFVspvUxgclH/hakWfeL67nkx4PuH0yZ32Z0AW28dgJJ4Cj2w386VTl1fa9E0h/Mxoczpw3kMXbiwfM2APztmqXShYAPR6K29uubRqHraNgv2sVRHp7X/sHu/RPnmhzcmE57C5w9pE2GTZXdUKWNu/At1Pa61TdmnVWAUsx9KxK9/IsYRG33WTF4zyALhVws9KllY64Dgbo9zQwqf2KjwkC84Z3tHZv3IJBvmWiTK/q/nlPSXx4vzWKZMQv7glJuw3BiNC5Qj6aglM+Cprfllm9LBlYumeHbAtzUYFS8r3D2IY3/Sb0e4nG1xwmlY1OOEpOp9hkFMOapq2v6M5OBHe0DYl+pmur40NdPL7R09PJl5ixtfLwCWw8f7Dh0Z0hewfm97EBNtad13ODhzN0b6mXBQ10Y4qHCse9B23afquD1tb71dgTJfZmVlwzBZrO6tY8psRvV6l/lrytlGnw93wf/3GJp6kUmmRy5gIDNTU4vSHC7opkrpf8+1u2zhipNLKG5c1s813dih6sczaIVVvVMnc7Ond+/1fwlD4zixYpaZLv9GMfKlVFisbneV9OfONefn5lEu/0VQykRkTViqYQSnfXZa5Ih9eHVLGdfw8CxB9fOYlPc43Kodak1waYZfuGujgfq7ekHo9hQSMm0thug2sEHN0SElZax20wmA+brPDUiGI58MY/PFu/1/dqIT5F6mU50XoWKfx0KtBRZr6mkrEQkIizBsOPwuX3PYZo9X82aV5vE4V9s40LKtUB9NcuTY7ox34DC2bjvrTpiQwHWWZt+F9CRtHLldHWUtrk6rZhOf4prumi20ZtX3pD4vuP6lR8rDfp5gKLU/cSXCuB64/rJge1hqMUv0b68h4U6GnzqG0BaOoY+y6ODOu97CgKonl0FHfp69LTOd63QByMpv77gtXoutG48Bs6RXA3LZ7nGJGnQxKav4smpRc7IM7Fl24W3Glw25Vf1DJhbBWBwYwLXNVp6PPHafN66gRzdoOpb02WCUIgVlN7qfrYWift0HtOZbZcumO2XAZPTO1mstIGYwm07R74b4l2+iv3fRsaiXd68TNRCeIjsu8fehIiQSSDkj6FHMe2uQ0n69GqB7hbau0SbYNrfCsYLR6c+iJa/ghMKvBfWWiqLSCC98WLO0UNKl6mm/qqltDW8l1NKv0dUsL5DrOkv9s1s650ZSpk7n4WiITzWSixejao/EPH+I1uYK4Ydzxy7pOLjUnb1cqpUvKGJVp3Sjlq/TwuIS1SYxqhaKfg+u4zE4QyTS2sGI/UDbl3D0LY1TNdLb5dr3CYQxocF42d7neMLF6Oqmc4gLoQPvawadE49M3HBV5LvlyYf6rheSwAOWg48iBaTjHjfo6wKXQLSOsNXVgaomjt7TWXs0feBWQsSjGahvLseHMZmr7ZGKggxWXUVTbVUczC3bJACKplPJa7bS9qwEptU7pbskyjnU+SrnerrdqNbv1+fZs0TANO5j1fXerlcpcWa+4uBCXqqiyrjdNx2zsg2WD8x/tdUIOdAXXazYMB5fOaW26WO9dp06wUu4ZZskqlXrDMIxvbEHzcoRuGrg4jG3nTxWdn+WtMCh5XVJk4XZ13RtC/s9qVOo30oa2a/MlZFmKEIy3YEGQO/dunHKDHm8gA50pYJ/UDLugtfa5TCuGsc1B/dFNLAG988Y00e7UnNbBOujCmi8EjS3mtutHNobbbE0L17FmLNVHd42tg1atVDB2SN3EMhyblCvQgHkUYKO/ilUZIUMSVvsagvSRr8w4OxK1HUotnYJ4vsTLSG7NNOwDMroJPbwAHK5ppaPVlhYs5FI4OtZMYSnZRri+T56vtpB0dJxQtb+9W9fPPKu1VL6xpMBfoGVzuTu9aHewYe7X6KhKT/1pM7usoq3i41TIrvZ2u5ZvupyVWxjUFEmvvXVHxfIjBUfTanUYRauaUTPym4SXS46Lg2pV8/wrVvim+fnnt6n/WhyetNrbkhMPP+qFqQJs7YgIe8EyWrrrobNpWm0uXW4xZWefu5cv7Hy+EC45ti9NMBOrYJSc2mkFZ/Ec5Hf3+X7LLHNaz7d0Wd8Knkx+9Xf8KplOB+slZ6eHLCX2B1oymh4Ot9TDIHNPBpUW+P1NZnrT8ux5UB1gm3BJUqhbKjhGFfiYl/OlrTallfJpE8wYIJ2SCYMjrk/nNHd31iXQ3K7KWo5OdeqG31GJ79b2MQjambxpF0rb9J5Vz6FN/Nfy4sgIxo4XF/97eLL6723JYmo43ArrGuZzmbmPemEZhJ/PD8AO+W/KFMi8Ydb1U2NdpnTX/B/NeKETxsn+evvgbGt3d3V3tVovV2Cw1SsuB81IWPMFzi/hzQaWktUrR1q4Z22ixrC1wIY3NhEdK44sR0U8/m8THz7gnu1WuBlPBl8+2rsaut/vabLeDIY/nASSL9UlfpB3KmCd4HwoowH91yzrSu2MUNVVMJROQNZh/kTLzm+CPXNE1UYN0Fb3v9kFuOUDMDGDJB/Hskpleu9FgyYy6Xmvdlcu9232w/vfs90Kd3bpF5+wZS+d4CO2ctelUQKRbYe1VkWvlpxLnUYUcpZvtOnb/DapmKVDXtYuAbhW85LoLdPQwls7LtNr5j47ME9Bsq+am5zoW5iiabc6XoJCwTK37r+iFi6FOvAR3Vma4UqEo3Ifi/kRzOtwS/o1FZ5dLA4ZHzFZ5OZWTDC400/CM6x6Mz5syzaODwHFb8KGc0DbzXwTKFs/1sLGccl2+aWZr/IdrQz2v6Y1KTvYXG84jKpcOjXfUqWVr7XC5i7jZcwHNGqH8ikudgZdG05dcgeVQ7i1IdxsUBSQeRlRd2nSTRknezW/+nu3fC2wmV2MDoFbHhwAlQY9hCFn8GJo0AvBzCGU10vhgmY2Dum2vcPJZv5rfReL8ZCGZTj62/w6mv/HRpnD8L1VqtBRprY1XHnnshauXXJ9FbPyjXeMR0g5bHi5zbbWvnf3Hgr3XVsnCt2Pt+SZ4P1kcm1Jo+FwD5bh9yFK3i6J1x66NPSG0VEQcrg4tlF1GWWjTe2Qb2ogCSWr+U57+7V5qLNGeN34Hypz8hZMxghT9Zp2OBrB0OnopmPiGGkAVysKrbQsETgrnMn3zngYADcW7s09nFhI4uwDXDACNqjZV0G4QoIP3l/ZLBJu7uFvvz3MEm9et7dTNjexMIE4PywKISjOkc29hJO+8orOSyg8o5kpFKCdj+LcEub1q7mphQnYE14w73xqNgt/ZZO//fYyh1XqPgw8pWXbAgFdd6ki4bSwmrDLLRO3jDbfMWDuMgHzZ/dQa75x9tWKsUpeGBW43bZWRYcIreZ3GLxO7k7NtERxZKPOmYxBnXIrDKNvlSucsh9//BGrLd1x0LwJt8zoxHlxpDgykp6ZAB2EC6GT6dexbkeceB3S1Qgg8+vrKSk5A3tmihfvvRQ5pjKJniytRaOL0ZkkwC3K7TBJnfruYgXOuhz6Tsz4yM5cnC+lYkvQhAKcfC2S8ZkS0fnJOZYuWA49eOivV5GMn4+Sk4tffomuZH54eJcl2mRGnh83NgPyKQczs7XaWYXoDGTKDiWbRp02zEKN0U2zur6qVSmXKoUmKEWJt6064e7bI1Pz1V/NyzsEqdiuNuvw3JX6kWFquJy8Kt+Jxgf07ux3xczi+YO5i+VUcZLCyAzdabo4MtVzzBOAG2hhaeWLb9PR2NzkbDSVmRSuJCrr6lwiFd2bmxsbSUwklwXclORWVhaXHjyYiyVSv+KW7Nji8kgqlllcfLKH5/wpIQqeslEyfb6SWt77fi40kspcdRLfkiNjZPKXkaXJBxcrqbWpO7i9VKoiLMGNvcj7mBmaZu+2dV55Bw9jy/yZH5h2k9I3mDSs1UYZ0d8Yo6Db0Q9bqYp1b32Jk2+L5f5kitqccKq3jK11t1LVjlw6LFv0Q3DzHzYSP01jQmnyfCP6AJfeALiXi92SWxNri7pY7nopM780Mk9x5uV/hFbmxbxOiTzKpM5zuGDOxFrxfxNx0btJ7h8L02LG2smyl2H899z4fy4n5lGA4se5DCbjA5NML6UT3+M8ez61tBH16quz5PKv87+c59D1P7EWTwzJSextEpf00e4QsF8KQHuG9ZOMWhXlN1sFIa4fl1q0Yra2fy6fguBmtFFqgwWv7x80NcMuoQvFh3tLwK0oMtanjtBTs/xju92m69Yuu5vnE+B+6Y33QA6Y/UoeFzOPMB0JjqcPNpa/Qnog09GVnt5dfKKLbM3z0BIMdroMDM5jG3veAuvJTOw8C48DOmYyk4qlPbiz3JvGLJHHqegriSoyYdnlrhCcSz/w/niQLp4QXJpAkbI/xBNT8EsUknsylj7Hx0pHyUQiM/9huCPi9Rb6BhVpWRNJxeh0Nb4UGYGmUTttuzgVUt45OiM7zibHHn+JGcsibtAwNPRW5Y/FcvHCdsdiBnhyyqkqyfTQ3ClrBawm00ZNcze400+npr4QbQrs3Mj0Wuo8WJxt+iI1Rj24eyTyRHSRAdxYdiPxyN94srLsATuZTkyJmlk0Qp6ujN0wc3KZBLABkkSvMpmLenDDE/rJS1uGq+YSqR8o5h+Mj2DVHm9+RXZvbfbevp1TzRZwFwrGmbLTwIl9osBOc+ttuwIn5ljYFrmHs8rzzdNmyRBBZrt0dOnue3iHr69YAq1usLLh8nq+Qo+qA6sI3WgT0XhmORFdhjbyOgsd4SSz/EWwhik7iUYnpCFwq2Q2lfDLn5PcYhT7P8suxZe8JAVJ1qfXbsKdjWcWiKCvQXBfpUe+1TsiCHhpI/GQKAh3asZfB4dcJWL30oQ4Q+fIsDs1HRtM0sm2H76x0StlN1urq9XTra2t3UazZphmwY82FKo6VWm7O3Xy2mqWuw2+bW7VG44uVd/cbYnsiShORBUTfUPnoLbYTDzkvxeSoudSqe/ZcLhje4E85Msb6OFiueLaUyZK0uKavrPd2uB+4xfRr7ygwwC4sxehpU7mPrANS/6y9h7OA3BnFpjsDVPsq3T6Xt5xgJs3vUw2u1Bb56CW1708HgwjOIB8AWf0GHkDl+/yNtheUXWzSvWIRDcLnQlPZv0a3LuYV2U5h5RUG/129TC4oxOKcL+qIKJlxkNAoh33BYBPLlLnZDjcsG8Ad1qUiZC+gMHA4wr85sTT3SBNsEIcFg5/+fIi85VXm3MA3OPR9PuuPSORxdQcGkzjI9GktxXsuIVM9H45eTKt1HCBLozAl4UhWPfmohWw8rwGUi6YP2aFAXUtGFatBhf96UwLfwPPyzGrvVeuOrxsVNr5OiWNrbutoef5TPxdZZZdTAfVqbyCckvZ4XBnulWUqAc3mc9gjXM52FXALYN0n/o+nigWV1aKqcRXRB8Cd7J4vWTJRWiWEYS76MOt3BtuCauQhB27UCiYz70VtDplHnHe9WX58rQRZKAVwqv1g3YtgLspor4yORNy0DKrvSdeN3faYJq28vtts03v5M65LgRllosmvuou8KqCqhubvqV334T7JDMCg5p/7amEqFCgsvHz5Ux6bGlpdnY2lL4N7uVrXuDZ0J4H90jud8ONlkPdNu2wcbzeWYhny6siUyoYNVy3Ty/5aT3aKuzBg6KbVnhfnEKnmyXbKmmr11cX3SqVt3WmH5SdlsR/B9xAvYvp9wHcgOhk+kLAvVjsNXM+ALcewP2yo7tzsY3MDxPjHAXxeXE43A+jCHc36vBDvAN38Q/BTel6q4RrsSiSWPJm1Qs42s+MKqhfdTTIEdSqRNFJO0hA7tQYhFM8bxhv2uSak4SyVqG67rp1q+nK+p3JpAs3k7MjG1dB0WPAeTa0hM4MIM/AT8vmi0+Gwz2fXu4hk4WEx91za1jGV2zKLkWHw51bzsxL1I/eSyQWnwH57/VuT/LeH25sOmXlne6qhVve8gsFS8OZpzKv+en05iWmz0sNXA1H0E2w0KLqtvvckbKMC7XmDTNcv7Ojsh9u5SLVrYzIJD6WEjHEXrilk8wtcCcziY7Ow3aVEEIwNxL7iYwq4jFmQ5nhcI+PpSa769Axvpj+J+aq/GG4sSwV1f0F10jVUyYFbQvPJNNdfy4UDKWSLvPnZkFM/sN5lJ2m0Bv1jmVctMytDC7NO7j1wU3YZDr9Kih6TJJRrzx5diTa5dTJ0HC4pelQ+vuuLF6KCyEIcuUL4k3QouMrt3A3nUmtUV0NRtqVtQWJRz5C7wbzH6dddj7WvXW2Ck5F9AC66Yd+SrgjmKMtU7A5mJFBJ5PlvniTFJF1sT6GFLlzJKofbullNHOCpY7EWiHkn6nlJD46NZN5L6FDVNGl8Vj8CU5rHQg3hY2JURx/cJJAMuHBPZEYQT8eSmm2UEx/5R0l4JbQd8kk38w5KUYnGBjguL6IRM5DY7gK8kfo3eLSgUl4IGqO2tqmECpMahueA6vQwLQvuLVKySiBbjFbQWIy2vZ9J40QOUI5ZzfXMhjabriosucbazmxEjxYX1PF0Heeu3MmdcFx0KYqeRyF3i1FhvRuNpEBKQmPHShBmkmFBHdPjSTmgRo4HM+XQAgyMfEj+yTzBVEUuI7kw61Mx0KxV7gytQ6m0vzahggY/3G4rzd6aGJGj9nSxc+HOz0WXG5hiQyBhbqD6T1h7ez+4chb202P4FQmdZGDlwR+yVRsYznnuboWEhtPoRvIOlkYmY0/4cPgBlDPU2tfiDW0yePiRUoIwelESlQgVHT+fXrJh5tm0lfwmotTdOCOSPPp2OwrUXeWfJFJxUQNzo8NN9HrR0Y+f+R6a6PBYCxWEzAKpfWOLGJg2WhGuLU+aJLxH2gD/N3vi6nYVXJ8PHmVDi2/7Nh42aX48vfJ8VxycmQpmXiSBbjlgWRCWS4dX3v0cDw3NbOy9IXn7yZPR9LnL8dzuYm9v71/XDzx4Gaz6djC+PjUNLCWz91MerocHzvJgQH6IJ3KJL3Qz8eGW+X6+uZpBYAWZfpUhitDC+7o5N0qTD+rll0g14+bCTjxZGRKupbByYBpoyuJWHw5urKETm4BqJS7WMlkYvFiNJYb/+XJK7H2+/kvj4JJHNmREa92kkRyF8VMNB5aHrnIJZ9Ehe7m3xfTiVgsPbJ4Qib/9tibScoePomnQ6n/SsJN//RLJ61HIvMYywmFlouLezmv60vjf3vSqQ4JnX5+cYT/wYkwUneBj85/t0xc/AYL1Yst/ipHH3tGdO7p09y1MUCiTM/+NncRS118P8GDJZFUiS/MhOJjswtZafzxe+iQIOsWnk4EXnX+9KkvMxhfmBuLwa6c5Z6eIB2AAktOXqTie0/BWpl4P8G8QBtJ/jSWis+NA3vPn/iFrpiUxcNDe4+muF+KNvv0KVwRMQC4H548/dgJnIS4b+v1zfIfzxz+/wE02tx5Dd2CfAAAAABJRU5ErkJggg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409700"/>
            <a:ext cx="7810500" cy="29432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6392" name="Picture 8" descr="https://encrypted-tbn0.gstatic.com/images?q=tbn:ANd9GcRi-gRSwP9inywHPN7sV8E65XKa88noSU5Fl7YsVJ224ubjV67t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5572140"/>
            <a:ext cx="1571619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Polio Plus Fundraising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b="1" dirty="0" smtClean="0"/>
              <a:t>    </a:t>
            </a:r>
            <a:r>
              <a:rPr lang="th-TH" b="1" dirty="0" err="1" smtClean="0"/>
              <a:t>อน.</a:t>
            </a:r>
            <a:r>
              <a:rPr lang="th-TH" b="1" dirty="0" smtClean="0"/>
              <a:t>ชนรัฐ ชานนท์ ประธานคณะกรรมการหาทุนเพื่อโครงการ</a:t>
            </a:r>
            <a:r>
              <a:rPr lang="th-TH" b="1" dirty="0" err="1" smtClean="0"/>
              <a:t>โปลิโอพลัส</a:t>
            </a:r>
            <a:r>
              <a:rPr lang="th-TH" b="1" dirty="0" smtClean="0"/>
              <a:t> ได้จัดกิจกรรมขายหมวก</a:t>
            </a:r>
            <a:r>
              <a:rPr lang="en-US" b="1" dirty="0" smtClean="0"/>
              <a:t> </a:t>
            </a:r>
            <a:r>
              <a:rPr lang="en-US" dirty="0" smtClean="0"/>
              <a:t>Polio</a:t>
            </a:r>
            <a:r>
              <a:rPr lang="th-TH" dirty="0" smtClean="0"/>
              <a:t> </a:t>
            </a:r>
            <a:r>
              <a:rPr lang="th-TH" b="1" dirty="0" smtClean="0"/>
              <a:t>เพื่อหารายได้สนับสนุนมูลนิธิโรตารี...</a:t>
            </a:r>
          </a:p>
          <a:p>
            <a:pPr>
              <a:buNone/>
            </a:pPr>
            <a:r>
              <a:rPr lang="th-TH" b="1" dirty="0" smtClean="0"/>
              <a:t>          ผลการดำเนินกิจกรรม ได้เงินจำนวน </a:t>
            </a:r>
            <a:r>
              <a:rPr lang="en-US" b="1" dirty="0" smtClean="0"/>
              <a:t>300,000 </a:t>
            </a:r>
            <a:r>
              <a:rPr lang="th-TH" b="1" dirty="0" smtClean="0"/>
              <a:t>บาท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     ส่งมอบให้กับมูลนิธิโรตารี โรตารีสากลแล้ว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</a:t>
            </a:r>
            <a:r>
              <a:rPr lang="en-US" dirty="0" smtClean="0">
                <a:solidFill>
                  <a:srgbClr val="C00000"/>
                </a:solidFill>
              </a:rPr>
              <a:t> Hat sold to raise funds for The Rotary 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 Foundation of 300,000 baht</a:t>
            </a:r>
            <a:endParaRPr lang="th-TH" dirty="0">
              <a:solidFill>
                <a:srgbClr val="C00000"/>
              </a:solidFill>
            </a:endParaRPr>
          </a:p>
        </p:txBody>
      </p:sp>
      <p:pic>
        <p:nvPicPr>
          <p:cNvPr id="15362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5357826"/>
            <a:ext cx="1571604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002060"/>
                </a:solidFill>
              </a:rPr>
              <a:t>แผนงานกิจกรรมมูลนิธิโรตารีภาค</a:t>
            </a:r>
            <a:r>
              <a:rPr lang="en-US" b="1" dirty="0" smtClean="0">
                <a:solidFill>
                  <a:srgbClr val="002060"/>
                </a:solidFill>
              </a:rPr>
              <a:t>3330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th-TH" b="1" dirty="0" smtClean="0">
                <a:solidFill>
                  <a:srgbClr val="002060"/>
                </a:solidFill>
              </a:rPr>
              <a:t>ปีบริหาร</a:t>
            </a:r>
            <a:r>
              <a:rPr lang="en-US" b="1" dirty="0" smtClean="0">
                <a:solidFill>
                  <a:srgbClr val="002060"/>
                </a:solidFill>
              </a:rPr>
              <a:t>2559-2560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th-TH" dirty="0" smtClean="0">
              <a:solidFill>
                <a:srgbClr val="DD4B39"/>
              </a:solidFill>
            </a:endParaRPr>
          </a:p>
          <a:p>
            <a:endParaRPr lang="th-TH" dirty="0" smtClean="0"/>
          </a:p>
          <a:p>
            <a:endParaRPr lang="th-TH" dirty="0"/>
          </a:p>
        </p:txBody>
      </p:sp>
      <p:pic>
        <p:nvPicPr>
          <p:cNvPr id="1026" name="Picture 2" descr="http://www.watertownnyrotary.org/skins/water/media/rotaryfounder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571612"/>
            <a:ext cx="2228850" cy="2133601"/>
          </a:xfrm>
          <a:prstGeom prst="rect">
            <a:avLst/>
          </a:prstGeom>
          <a:noFill/>
        </p:spPr>
      </p:pic>
      <p:pic>
        <p:nvPicPr>
          <p:cNvPr id="1028" name="Picture 4" descr="https://www.rghfhome.org/first100/711/images/fourmen-early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500174"/>
            <a:ext cx="3143240" cy="2743191"/>
          </a:xfrm>
          <a:prstGeom prst="rect">
            <a:avLst/>
          </a:prstGeom>
          <a:noFill/>
        </p:spPr>
      </p:pic>
      <p:pic>
        <p:nvPicPr>
          <p:cNvPr id="1034" name="Picture 10" descr="ผลการค้นหารูปภาพสำหรับ Rotary Internationa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8" y="4572008"/>
            <a:ext cx="2533650" cy="1928826"/>
          </a:xfrm>
          <a:prstGeom prst="rect">
            <a:avLst/>
          </a:prstGeom>
          <a:noFill/>
        </p:spPr>
      </p:pic>
      <p:sp>
        <p:nvSpPr>
          <p:cNvPr id="1036" name="AutoShape 12" descr="ผลการค้นหารูปภาพสำหรับ arch klumph society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8" name="AutoShape 14" descr="ผลการค้นหารูปภาพสำหรับ arch klumph society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0" name="AutoShape 16" descr="data:image/jpeg;base64,/9j/4AAQSkZJRgABAQAAAQABAAD/2wCEAAkGBxMTEhUTEhMWFRUXGRUXGBgXFxcYGhoXGhgXGBUaGBcaHiggGBolGxcVITEhJSkrLi4uFx8zODMtNygtLisBCgoKDQ0NFQ8PDysZFRkrKys3LS0rKysrLS03Ky03KysrKys3KysyNysrNysrKysrKysrKysrKysrKysrKysrK//AABEIANwAsAMBIgACEQEDEQH/xAAcAAABBQEBAQAAAAAAAAAAAAAHAQIEBQYDAAj/xABLEAACAQIDAwcHBgoJBQEAAAABAgMAEQQSIQUxQQYHEyJRYXEyVIGRobHRFCMlc7LBCBUXNVKDkpPS8EJDYmNyo8Lh8RYkM0SCU//EABYBAQEBAAAAAAAAAAAAAAAAAAABAv/EABoRAQEBAAMBAAAAAAAAAAAAAAABERIxUQL/2gAMAwEAAhEDEQA/ALbnF5xsVs/FmCGKJkEcb3cMTds1xoRoLVlPy44//wDDDep/4qfz2MPl5+oi970MStZWif8Alyx3m2G/zP4qT8uON82w3+Z/FQxFPUVQTRz5Y7zbDf5n8VOHPjjeOFwx9MnxoY2pKAonnxxvmuG9cnxpPy54zzXD+uT40MKQA0BP/LnjPNcP65PjXjz7YzzXD+uT40LjTGFEFP8ALvi/NMP65PjTfy7YzzXD+uT+KhWaSgK/5d8Z5ph/XJ8aX8vGL80w/wC1J8aEvppQaAsfl3xfmmH9cnxr35eMX5ph/wBqT40KKQ0BZHPxivNIP2pKX8u+KP8A6cH7T0JQacKArnn1xfmkH7Unxp35dcV5pB+1JQoQ7qU/z3UBVPPti/NIP2pK0/Nrznz7Rxhw8sEMaiNnuhe91IsNTa2tALSiNzAj6Tf6h/etB058fzj+oh970OLUR+fEfSP6iL3vQ7ZaLTcteUU8UtEeApAK6G1IDUU0CkIp9IRQMPurmwrvlp0SC4vu41UQpFNc7VpIoXFlWF2vpcKTrw4eNRMRs1rkFGjfeAwKk9u/fQUxrwro62pLUDaQ04rSWoEpwpQKUUHr14GveNPtQITRG5gB9JP9Q/2loc5aJH4P/wCcpPqH+0tIOvPe4/GJH9xD73obxtRB58T9Jn6iD3vQ+tRa6g0tNFOAohwO+49/rphNOpCKg8K8TSA0uaipWzcCZXCDS/G24UZeRnJXCRIH6MSSb8zi9vAbhQp5NmzFr20++t/sDlfh42ySSL4349lUgmR3GgNr91vCou1dmRYhDHOmZTuPFT2qeBqq2lyrw8Mayklo2vYopIuOF6j7H5dYfFAhFlUj9JR7LNrVUE+WGyDhsTJEdQpFj2g6qao/TRR5yOT02Jx3zWW3Qq7s7BEVVLAlmO7dQvdSCQRYgkHxGh9oqMm161Ka8N4G7v7O+g9pXhXiaUGg8RTlpoPZSkmgQ0SOYEfSTn+4f7S0OCKI3MFrtJ/qH+0tIpefKP6Sv/cQ+96HYNEXnuY/jJh/cw/66HQoV0paaKcRRDgaTN20leFQKKQinZaRjQWuy7G4A1K7uB1t6KtI+TcjoWYWFjaxAA9l6pthyrnCtYXNge46Eeuxq/xe2XSNoQbk8aDZc32FTEYGTCzXYI4G+2huVt4G9WezOb7CxXJGc3Uq1srgi9iGU3B8KxHILauIEpWMrCj6O7WIBAupAa2o17ta12G2oIp2WKdZomZbpnDNEXJPDep18KqrzamFclGiyWUqswZAxeCzhgCfJKguR41864qQOzuBYOzMB2BmJA9AtRe5zeU8uHiWKIKDiUkDSG+ZVXKCE1sMwff3UHKFJlpLV4mvBqI9SkV6vUCgUtKorxagQiiP+D+PpGX6hvtLQ4NEfmA/OMn1DfaWkHLnsb6TYW/qYf8AXQ+Are89dvxm3aYYf9dYMUi3sop4FNp4FEepTSGltUHqY1dL1yY0HPMfvFXc+KWUK248bHUEb6pStXGwsOHjkDDipB4jQ6ig0PJbZpdlIhgY3veVc59ulELbsSIisVVXGgKqFv2gADd3UHp55sNlZWOpNrb7ga6eqjXyO2T83HiZpxiHZQ6MPIUEaWB8pu/harFgbc6ezp4zhZJh1XSQKP0WDAkE/pFcpt3d1YBq+lOWGyI8VhugluA7Aqw8pGAJDAcfvBPbQJ2/yQxeFLZ4mdBe0sYLIR2m2q+mgz2avXpNO29KBUQopyimmlFA9TS0w0pPGqPXoi8wZttNh2wP71ocXoh8wz/ShHbBL7CtIpnPc30oe+CH/VWEFbvnw/Opve3QQ7tOD8bGsEKhezwTTwaaKeBVQoNeJpLV3wWEaVwiDXv4DtNQcS1dIcFIwuFNu06Vstlcm0QAt1201O70DhUjaGGsAQMw4239xA48aowrYS2/fU/Yz5JSh0zqCPEX+NT8TCD1944Vw2zh0Xoiw0IYaf8AyQfEUETlLNmmUcEUXPZc3Jt20Vea7aIQzYFzYIBPEGIuEb/yqeyxKN6TQSckksTfMW46+n2UaeT2Awr4eHGogEuSFATwfRGv33WkWL3a+1Q+IMag2hFiToCzhWOm+wGT210XFkejv9tZ6QhsVi233nkAP+Gy+y3trtI7W6tj2Zr6d+m/w9tUM2zycwmLuZYgr28uOyOfEgWPpBrE7Y5tJ0u2FkE6/omyP4fot7K2xY8Wue3cPVw9dd8PibakDTxNrnh/zUALljZSVdSrLoysCCD2EHUGvUZOVGzIMdEbgLKoPRuN4twJ3svdw4UHJoyrFGFipII7/vHfQMFOIpppRUQj0ReYFAdpueyB/ay0OTeiR+D+R+MpPqG+0tWK4c+J+lP1EP8ArrCLY1vufIfSn6iH3vWDVahThpTjpS5d9JRDS1abk/CYxc6FrMfuHtrOJCWIUbzpV/O7MRY6iwHZQXYxRErLvAPv3eyu0uKzjS9gSLbtRxNUksx6TraNZb+IFj7qlxtlkI4OLg/2hv8Au9dUcca3ZUHlKT8nibhdlvw3Aj2CrPFLc/zv/wCabtKASbOkvpkeNr23a2b2GgxEWHLB2FhlAJuQCbm3VHE91Enm02gY8Gxc3jjxAaxFxYRmQ+GovfvocQ5WyqQoJt1ySLajVhxFrj01s9jSlNmsinWWV1uNxuSh14dUGitRsBj0edzdnLMewFiWI9ZNTo5gWaMsqEKGW5HW4EAcfQa4YRLAC40AGnb8a6kDTdx/kd1UNe+naPX664yy5QW7Ad3AAdutdHG/4+/tqBtLEfNORfyW09FhrUCbKYmMAGzgCxvvt997+usZyvw2ZvlCCwY5ZE/Qf+FvYR4Vp9lyWVT2Aajj2+ivco8IJFzrudSrgbr20PjcCiBnTibUgvXjUUhoi8wP5zb6h/etDoiiNzAJ9JueyB/tLVgbz4H6U/UQ/wCusLHxrd8+f5zH1EXvasHGKFdQKRqcKa2lRFjsSLVn7NB6d/stVrh8OCQCd/8AOtcNjqBFc7ySfuFSUUk3t/PjVHPar3n1FmVVBHr3HiKkYtzkDDUp1hbs4j1VUzYoyYmQ3OnVH/zpw9NWcUp46bvvoHtIDrwP+1d8L18HjYwLnoyw9Gv3VXQNlzJwGq+BvVjyd/8AMY+EqtHx/pAgXoMJMif0CWGliRl4G+nj7q1mx7dHhI7gqOmc7x/S08PKIrLSKqqq2ZZFzCS5Frg2AUbxaxB760fJF3Zr2uFUKPWSdPTQbcSabv8An3mnRyk6j179agEm+XdXmfLpcDTtBPjeqJWJkJN/R1tPVVTt3EAYeQkjdYAWve+tScSxOguTrrfQX337KqOUt1wj345dQSb3axtf0VBL2b14wQbgi44Kvb4mpuAZTdCeqbXvwPb76yHJHaeQ5G3X7bb6120NmdUTRnsJHCgG2MwxSR0YWKsykeB7PC1cSlavlhAJFTEr5XkTDv8A6tvTqD4CsqTUHM0S/wAH0fSMv1DfaWhrfhRJ/B+H0jL9Q32lqxTefJfpMfURe96wSrW+58D9J/qIfe9YFTUK6V6NCzBRvJtTCbVbcn4SXLnco0PeaIso4AoAG5Rb+fbXVJQNey539mtR5cRfS/tqJiJ7Ryf4Tb06VRVbKe7kniCfvq7jOu61UezbBvXV6DcUDMc2XK/Zv8Da9TcMLODfTQg+41FIBBBvXTDK0eUHyTohPC29T29ooKvlZCExeIDqSXOdLGwGezEsOI8r01cclQ3R5zcsxLFr8TScvMIZFw0y6lgYG4m460ZJ8C3qqzhiWKJEXju8O2g6ggsdewb64GQ5RmLE8Trff/tXUIQAB6eNc79Xjx97UEiCYa2zfz6KquVkmbDtffdfR1uFTI+JJ9FuGtV3KlfmGGm9T6L0GPwjkG4rbcmOUQU5JNxO81ho99dnlFqAkbV2WEBdRnhcFXUcFPZ/PCh1jsMY2KHW3HtB3H0irTY3K6aAZbh04q2op23Zo8RaWAFSqnPGd9r3upHlDf4UFCAKI/MA30k47YH+0tDcjSiT+D8t9oynsgb7S0ivc+i/SS/UR+9qwAFEPnz/ADip/uI/tPQ+BoUlidBv3eNavDYOTKkKx6jfmOQXO/Xeay4cqQw3ggj0ait5EDIEkG8i5APHTjw1ojNbVwQj3qAb2urk2PeGAqFicSGFiLG1teNb98M7j5wK17aEXJGtrmsfymwEcZHRm2+4B09A4UwU+CHXHpq8i1FUuBXX0VcYZ/uoOhXXhVvgsMk8LRZrOLMp7GG4j1VXxR5jYVJiwTBsytkOm7x/5oPJM5CwSKVkR8zrfeBcRle4k6emrT5KRYnyiddN1rW++uex45sRKrSaoQ6PLa5j6O+QLY6Esd57DU3D4VwAJ3UsLXK6DXxqiLIlzpx0v6Kjst1ve+p9jGrCUd9h6TwqBiMI97xsAG3giwJ36G+lByhcDXqqfXpbwqBttc0Mp7ifVXZtjyXu8gAPAXv7b9tPxGEAjdL3ARhr25b6VAP71KwrMTaNQD22zH3VFU1f7CWWxKOIwBqTx13DtqC0wGFlUK2eZzoSrI0aA9hBQ5h6q0OE2D0jAz4HJrfpIWy+kgaGoG18PFirvC+ScDrKCQJANcwtx33FcMPhpZoukgxDRFFIlTMQAADqviBVGO2pCqSyqnkK7hf8OY5fZW//AAfPzhL9QftrQ4dr3Pb99Ef8H4/SMn1DfaWkV159vzhH9Qn2noeKaIXPr+cI/qE+01DwChTn3GiDg0nMY6ILksDv4cNKH7VoeTeNJR4n3IFKG+upsR3jdRGx2c5cWYhWHaap+VWw2kXMguy62B3i9ibHhVxsHBZQ0jeHoqRi8AZEa5K5lyixuVXePTVAv2eliw3Eaf8ANTsMbGuuO2K+Gc5mzq17Nu1GuvfXGKoLvD95PGp0UgtoLbt9V0AI3bripgsRqfQB/Nqo68nZB0ci3taQ8d9z/vVkAzC1+Hb2cKptisU+UjXRrjX+yD9xqXDjFI1PZp3G9BKMZ1sL79SPV99cXsCLkePoFdJHAFrBd3HjrSPYg2BJ/wAXj/tQMV9NNSe+uAj36HUkdnC1SMMwIO/hxvXmVQuY2sDr8LUAx2Zhg8scbXsWCkDQ77aemih8hTDdLFHECwQN17sWA37z7qh8keSyxynESasCzIOC5icvi1jvrW4mNWAJXVdVdd44W8O6mDFtygmUfNwRKO1RqO/xqFtTbcPQSlYzHO4ytbyWB3k9++r7H8khNd4pcgOpW17HjasFyowHyeQQ9IHPlMRwvuHvqCldtKJH4Pp+kZPqG+0tDVhRF5gR9Jt9RJ71pFS+fX84p9Qn2mrAAb63vPo19oR/UR/aasADQp5FWPJ7ErHMM3kt1Sew6WPhf31XEabq5sAd9EFB8a1xGQAFNh48Ce2rrDT3U5tBvt8awmxdpiVLP5cYAJ/SXg3iLWPo7a1UuMihjjlY52jdUlS9gJWCvHfuysfSp7KoftzZgliZBq5AZEsS/cTlByg9ptQ9GHZSUZSrpvVhYjs9FFufClXkQXjPThIy5LdICxztlOpsoBuNOFMlwuBx8xidWEsTMnlZGKgHeeINge6isVg+tbutcd3DhU5YbaW4aequuIwRgw8MkkLRTSGRZAzNoECkZQeBzb+4d9SNpYaDDuYnzPIqXLAgDpDYhctvIF9973FEUmCw0jyYlI2KMPk8lwcptaVbD028asl2SubMWDMbX8lRfjoBbWpnJTAxP0kliHzJETnFmSxkUhLDrizLv43rvJhYwszKhXKqlR0jHeWU30GoIFBWfJltbMeJsfbuHfSRxMTlJ3jQjt9dSHIGFWQBs3TCNrsbZdSSBwJFd8Ts2OQSlGWNo5cQvXa46KFwpe9r3AZSRxvwoKrDhrOCN17m3cDVgmzZHVGEJljHWYCURuR/YBU5uPFfGrXD7IhOLnGUsvRwPbMS1zcEFVGt1KnSrafFq7zwxjM8aQtkVtVaQsGVh2gKD6bGgiYTCwzxGTBE3UnNC51zb2Q5+tE9uBuD6birjxKsuZToCVZDo6kaFSv9Fh2VC5WbWGCxeHnji6JpEUT9YklcxUXF8pKnUHfvF9aods7cEu0lfCqfnAoxAXraAgdIwG4KLm/AXvQd+UWPkiVxFmLXsFXU6kgCw1NYraexpkyNKR0kpYiO95Ao3u/BRfTfwPZW32pLlzy5RI7yMkCAeXKHC3YEiyDolJN9zdl6wu1sY1hGxJfrdK5vdyWzjfuTrGw4+qoIMuGUKWEgaxCkAG2oJ0bc1ra+Iohfg/D6Sk7oG+0tDZj/AD/PhRH5gX+kn74H+0tIrrz5EnaQHZBFb0l6waAW9VbrnxNtpX4CCL3vWXfk7ilbK0DA3k3sgHzbKkvWLWAVmUG/aOFCq61Jarw8k8YGKGDrBghHSw3zncls+rbtBrrUdeTmLzZRAxPzY0KMCZAxjsysQQcj6g2uLb7URD2bihFLHIyF1VgWTNkzrxTNlawO46HSryDlez9KmLV545njK5psphKuWuh6Nr7x2bvVXYHk1i5QrRwkhkEiktGl4yWAcZ2Fx1Tfs47xT15LYw2PyZyMyLvTe+TLYZrkfOJ1hoM4uRQbk8pRLMxkjynpDJCyvdomJuy5ilpIydcpA4617aW0+hxcc8GE6WaWyMFlIBPlBIh0ZK3J1JJ0FhbU1n12POw1jYWjaRtf6tGKs1hrYEEWq4w7vGYJCjM0UkDhG0LK5GXde17jWglYzFYrGRiGTBMjxEtcNmOWUWAZcgGoQAEHXKfCpGIxLyI2IbCXcIVM+ZwlgMmYxFQC4uRv38Ks8L0kd/mUYJ0SZcoCp0RbREtYEdJoRuNt9V+Nw5MeSXDSs0XW6S43u7MpJ6Msd7bm362FVUPFSywlI/kMiCeVGD9I4KGJCCwUrcgK7Mbnj3VcTTyE2OHJMqBQT0nzgAvdbWF+OlV/KPEzIUkGBYOHIuxXOzTo8SqHWNdLktY5rlRqKs4ZJRlYYY+VGHBkBztEjwgKtuoTmN/KJt2URBxeKIUpNhbonRyZczqEsMoZiL3UkG4NtSaibQ2biJ47/J5SwaWYsoc9IZQrsNRZQcq2tewqfHjZI7zRYZlEsaksxDAoGQklVjUWKkDLpo164Y95JhiR8lYKBFFIty3RmIqbC9i5sh0G4amgpk5WfK45ejwbJnhWOV+mYWy2y9HZTc9Ub7cakYPaKR4eRDGuWUKudWtlyG46oXWxO/vqdDgJogYgFVwrmwKWGW18xzZVIJtqRvqFi9kzMAPkkroXIbKAhV/0lzG3p3HtoMzy220JkhQIEEa9GAHZsygkjMDYXud/fWNYaHhoe6trys5PNGsaxJiHcyrH10UAM6nImjEZ2NtP9qpU2Bi0kUPhJgxYqqshALhc9iW0sF62/UA9hqDptHaDKhFz0ki3OtzEjIiuo7HkyAnsAA3sao5nLG7Ese0kknS2pPcBVnhNg4qeMzxwSSRlj84Be7b3IubtbiRoDpXLB7DxEmXo4JXzAOpCmxUkgNc6WJVhfuNBWsKI/MAv0k/dA/2lrGT7CxMcRmkw8iRhihdlIAcG1m4jXS50J0ra8w7W2m47YH9hU0V7n5I/GABNs0EfveqravOGZop4ehULMJ982Yo0smfMDkG4XUj+lodLV9HzYSOTWSNHO67IraekUz8T4YnXDw/uk+FB86Q8v1DzOYL9LikxeVcQqgMtiEYmJiy3F7jKabg+cIxsXWFAWECyKJAEIhWdQI0yfNAmUNYXs0f9qvo19iYU78NAfGJD91NOwsJ5rB+5j+FVHzpPy7iaNY/koUJFLDGROTaOSFI2DBlsTmjRtLDytNb12TnEQGFhhgWhRI1PTgAx3haUFRH5TGI2a+gfcbUe5tk4UGwwmH4f1KcfRTl2ThdP+1w+v9ynwqNcaDeH5wgArfJ0ZykSSkydV0VpGkAUAZWfpONxpupkfKmDPHMkTh4o1XK8qlWMSWhOiA3BAPfbS1G38TYXzWD90nwpw2LhfNoP3SfCiBfsvlAmIiD5Bc5Sw6Qlcwy9YXFwwCrY3vrxrqdvsrdSI3XVGZr3Zlyu0gCgNoq2ta1u+iVDsfDH/wBaAeESfClbYeF82h/dJ8KAWYfbSRiQjDkXIkAaUk9IOmPW6ugBl0tr1b3vSYDbKTRxTdEAxeKVgHJ66KYyLlb62GpudDffRSh2FhbX+TQfuk+FdYtj4ZfJw8I8I0HuFVA8h2oQr2jAaTVizEqXChAVGUWWwa43679KiYjHdYv0OZg8kkRzHqNKgRw2nXFlXs9tb7GxRJIFGHgsd941vU/8U4c78PCf1SfCput35skvoVYvavXlnZQ2ZHUISHCg6gWK9cA3uCNb1RY7ltDOZFZRDKUMaSSOzL0bOsjIVsMvWFlOuUEDW1HL8TYbzaH90nwpp2DhDvwsH7mP4VWAd2jysSKBpehhb/uflDxJiLnpGnWVGzquXTo0Gq3IJ3bqx+O5dZ45kWMx9Nh1w5CSKEUJIXVlQKP6LyKR2u1rAkV9JnYGE3fJcPb6mP4U3/p7B+aYf9zH/DUwfNmxOV0EIwzSQO8mHWSNSkyohikLFsylSS4zkA3txtVpsznCwsCIiYeYqidB15om+Zu7g/8AjAMmZyLEZbDje1H48nsH5ph/3Mf8NNPJrBeaYf8Acx/Cg+dNu8uIcTFNGcMwLkZC86uqEZfnAvRgrJ1dyFUOY6aVb8wjA7TY9kEnvWjp/wBLYHzPD/uk+FdsJsXDQnNDh4o2sRmSNVNjvFwKD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53975" y="-1257300"/>
            <a:ext cx="2095500" cy="2619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2" name="AutoShape 18" descr="data:image/jpeg;base64,/9j/4AAQSkZJRgABAQAAAQABAAD/2wCEAAkGBxMTEhUTEhMWFRUXGRUXGBgXFxcYGhoXGhgXGBUaGBcaHiggGBolGxcVITEhJSkrLi4uFx8zODMtNygtLisBCgoKDQ0NFQ8PDysZFRkrKys3LS0rKysrLS03Ky03KysrKys3KysyNysrNysrKysrKysrKysrKysrKysrKysrK//AABEIANwAsAMBIgACEQEDEQH/xAAcAAABBQEBAQAAAAAAAAAAAAAHAQIEBQYDAAj/xABLEAACAQIDAwcHBgoJBQEAAAABAgMAEQQSIQUxQQYHEyJRYXEyVIGRobHRFCMlc7LBCBUXNVKDkpPS8EJDYmNyo8Lh8RYkM0SCU//EABYBAQEBAAAAAAAAAAAAAAAAAAABAv/EABoRAQEBAAMBAAAAAAAAAAAAAAABERIxUQL/2gAMAwEAAhEDEQA/ALbnF5xsVs/FmCGKJkEcb3cMTds1xoRoLVlPy44//wDDDep/4qfz2MPl5+oi970MStZWif8Alyx3m2G/zP4qT8uON82w3+Z/FQxFPUVQTRz5Y7zbDf5n8VOHPjjeOFwx9MnxoY2pKAonnxxvmuG9cnxpPy54zzXD+uT40MKQA0BP/LnjPNcP65PjXjz7YzzXD+uT40LjTGFEFP8ALvi/NMP65PjTfy7YzzXD+uT+KhWaSgK/5d8Z5ph/XJ8aX8vGL80w/wC1J8aEvppQaAsfl3xfmmH9cnxr35eMX5ph/wBqT40KKQ0BZHPxivNIP2pKX8u+KP8A6cH7T0JQacKArnn1xfmkH7Unxp35dcV5pB+1JQoQ7qU/z3UBVPPti/NIP2pK0/Nrznz7Rxhw8sEMaiNnuhe91IsNTa2tALSiNzAj6Tf6h/etB058fzj+oh970OLUR+fEfSP6iL3vQ7ZaLTcteUU8UtEeApAK6G1IDUU0CkIp9IRQMPurmwrvlp0SC4vu41UQpFNc7VpIoXFlWF2vpcKTrw4eNRMRs1rkFGjfeAwKk9u/fQUxrwro62pLUDaQ04rSWoEpwpQKUUHr14GveNPtQITRG5gB9JP9Q/2loc5aJH4P/wCcpPqH+0tIOvPe4/GJH9xD73obxtRB58T9Jn6iD3vQ+tRa6g0tNFOAohwO+49/rphNOpCKg8K8TSA0uaipWzcCZXCDS/G24UZeRnJXCRIH6MSSb8zi9vAbhQp5NmzFr20++t/sDlfh42ySSL4349lUgmR3GgNr91vCou1dmRYhDHOmZTuPFT2qeBqq2lyrw8Mayklo2vYopIuOF6j7H5dYfFAhFlUj9JR7LNrVUE+WGyDhsTJEdQpFj2g6qao/TRR5yOT02Jx3zWW3Qq7s7BEVVLAlmO7dQvdSCQRYgkHxGh9oqMm161Ka8N4G7v7O+g9pXhXiaUGg8RTlpoPZSkmgQ0SOYEfSTn+4f7S0OCKI3MFrtJ/qH+0tIpefKP6Sv/cQ+96HYNEXnuY/jJh/cw/66HQoV0paaKcRRDgaTN20leFQKKQinZaRjQWuy7G4A1K7uB1t6KtI+TcjoWYWFjaxAA9l6pthyrnCtYXNge46Eeuxq/xe2XSNoQbk8aDZc32FTEYGTCzXYI4G+2huVt4G9WezOb7CxXJGc3Uq1srgi9iGU3B8KxHILauIEpWMrCj6O7WIBAupAa2o17ta12G2oIp2WKdZomZbpnDNEXJPDep18KqrzamFclGiyWUqswZAxeCzhgCfJKguR41864qQOzuBYOzMB2BmJA9AtRe5zeU8uHiWKIKDiUkDSG+ZVXKCE1sMwff3UHKFJlpLV4mvBqI9SkV6vUCgUtKorxagQiiP+D+PpGX6hvtLQ4NEfmA/OMn1DfaWkHLnsb6TYW/qYf8AXQ+Are89dvxm3aYYf9dYMUi3sop4FNp4FEepTSGltUHqY1dL1yY0HPMfvFXc+KWUK248bHUEb6pStXGwsOHjkDDipB4jQ6ig0PJbZpdlIhgY3veVc59ulELbsSIisVVXGgKqFv2gADd3UHp55sNlZWOpNrb7ga6eqjXyO2T83HiZpxiHZQ6MPIUEaWB8pu/harFgbc6ezp4zhZJh1XSQKP0WDAkE/pFcpt3d1YBq+lOWGyI8VhugluA7Aqw8pGAJDAcfvBPbQJ2/yQxeFLZ4mdBe0sYLIR2m2q+mgz2avXpNO29KBUQopyimmlFA9TS0w0pPGqPXoi8wZttNh2wP71ocXoh8wz/ShHbBL7CtIpnPc30oe+CH/VWEFbvnw/Opve3QQ7tOD8bGsEKhezwTTwaaKeBVQoNeJpLV3wWEaVwiDXv4DtNQcS1dIcFIwuFNu06Vstlcm0QAt1201O70DhUjaGGsAQMw4239xA48aowrYS2/fU/Yz5JSh0zqCPEX+NT8TCD1944Vw2zh0Xoiw0IYaf8AyQfEUETlLNmmUcEUXPZc3Jt20Vea7aIQzYFzYIBPEGIuEb/yqeyxKN6TQSckksTfMW46+n2UaeT2Awr4eHGogEuSFATwfRGv33WkWL3a+1Q+IMag2hFiToCzhWOm+wGT210XFkejv9tZ6QhsVi233nkAP+Gy+y3trtI7W6tj2Zr6d+m/w9tUM2zycwmLuZYgr28uOyOfEgWPpBrE7Y5tJ0u2FkE6/omyP4fot7K2xY8Wue3cPVw9dd8PibakDTxNrnh/zUALljZSVdSrLoysCCD2EHUGvUZOVGzIMdEbgLKoPRuN4twJ3svdw4UHJoyrFGFipII7/vHfQMFOIpppRUQj0ReYFAdpueyB/ay0OTeiR+D+R+MpPqG+0tWK4c+J+lP1EP8ArrCLY1vufIfSn6iH3vWDVahThpTjpS5d9JRDS1abk/CYxc6FrMfuHtrOJCWIUbzpV/O7MRY6iwHZQXYxRErLvAPv3eyu0uKzjS9gSLbtRxNUksx6TraNZb+IFj7qlxtlkI4OLg/2hv8Au9dUcca3ZUHlKT8nibhdlvw3Aj2CrPFLc/zv/wCabtKASbOkvpkeNr23a2b2GgxEWHLB2FhlAJuQCbm3VHE91Enm02gY8Gxc3jjxAaxFxYRmQ+GovfvocQ5WyqQoJt1ySLajVhxFrj01s9jSlNmsinWWV1uNxuSh14dUGitRsBj0edzdnLMewFiWI9ZNTo5gWaMsqEKGW5HW4EAcfQa4YRLAC40AGnb8a6kDTdx/kd1UNe+naPX664yy5QW7Ad3AAdutdHG/4+/tqBtLEfNORfyW09FhrUCbKYmMAGzgCxvvt997+usZyvw2ZvlCCwY5ZE/Qf+FvYR4Vp9lyWVT2Aajj2+ivco8IJFzrudSrgbr20PjcCiBnTibUgvXjUUhoi8wP5zb6h/etDoiiNzAJ9JueyB/tLVgbz4H6U/UQ/wCusLHxrd8+f5zH1EXvasHGKFdQKRqcKa2lRFjsSLVn7NB6d/stVrh8OCQCd/8AOtcNjqBFc7ySfuFSUUk3t/PjVHPar3n1FmVVBHr3HiKkYtzkDDUp1hbs4j1VUzYoyYmQ3OnVH/zpw9NWcUp46bvvoHtIDrwP+1d8L18HjYwLnoyw9Gv3VXQNlzJwGq+BvVjyd/8AMY+EqtHx/pAgXoMJMif0CWGliRl4G+nj7q1mx7dHhI7gqOmc7x/S08PKIrLSKqqq2ZZFzCS5Frg2AUbxaxB760fJF3Zr2uFUKPWSdPTQbcSabv8An3mnRyk6j179agEm+XdXmfLpcDTtBPjeqJWJkJN/R1tPVVTt3EAYeQkjdYAWve+tScSxOguTrrfQX337KqOUt1wj345dQSb3axtf0VBL2b14wQbgi44Kvb4mpuAZTdCeqbXvwPb76yHJHaeQ5G3X7bb6120NmdUTRnsJHCgG2MwxSR0YWKsykeB7PC1cSlavlhAJFTEr5XkTDv8A6tvTqD4CsqTUHM0S/wAH0fSMv1DfaWhrfhRJ/B+H0jL9Q32lqxTefJfpMfURe96wSrW+58D9J/qIfe9YFTUK6V6NCzBRvJtTCbVbcn4SXLnco0PeaIso4AoAG5Rb+fbXVJQNey539mtR5cRfS/tqJiJ7Ryf4Tb06VRVbKe7kniCfvq7jOu61UezbBvXV6DcUDMc2XK/Zv8Da9TcMLODfTQg+41FIBBBvXTDK0eUHyTohPC29T29ooKvlZCExeIDqSXOdLGwGezEsOI8r01cclQ3R5zcsxLFr8TScvMIZFw0y6lgYG4m460ZJ8C3qqzhiWKJEXju8O2g6ggsdewb64GQ5RmLE8Trff/tXUIQAB6eNc79Xjx97UEiCYa2zfz6KquVkmbDtffdfR1uFTI+JJ9FuGtV3KlfmGGm9T6L0GPwjkG4rbcmOUQU5JNxO81ho99dnlFqAkbV2WEBdRnhcFXUcFPZ/PCh1jsMY2KHW3HtB3H0irTY3K6aAZbh04q2op23Zo8RaWAFSqnPGd9r3upHlDf4UFCAKI/MA30k47YH+0tDcjSiT+D8t9oynsgb7S0ivc+i/SS/UR+9qwAFEPnz/ADip/uI/tPQ+BoUlidBv3eNavDYOTKkKx6jfmOQXO/Xeay4cqQw3ggj0ait5EDIEkG8i5APHTjw1ojNbVwQj3qAb2urk2PeGAqFicSGFiLG1teNb98M7j5wK17aEXJGtrmsfymwEcZHRm2+4B09A4UwU+CHXHpq8i1FUuBXX0VcYZ/uoOhXXhVvgsMk8LRZrOLMp7GG4j1VXxR5jYVJiwTBsytkOm7x/5oPJM5CwSKVkR8zrfeBcRle4k6emrT5KRYnyiddN1rW++uex45sRKrSaoQ6PLa5j6O+QLY6Esd57DU3D4VwAJ3UsLXK6DXxqiLIlzpx0v6Kjst1ve+p9jGrCUd9h6TwqBiMI97xsAG3giwJ36G+lByhcDXqqfXpbwqBttc0Mp7ifVXZtjyXu8gAPAXv7b9tPxGEAjdL3ARhr25b6VAP71KwrMTaNQD22zH3VFU1f7CWWxKOIwBqTx13DtqC0wGFlUK2eZzoSrI0aA9hBQ5h6q0OE2D0jAz4HJrfpIWy+kgaGoG18PFirvC+ScDrKCQJANcwtx33FcMPhpZoukgxDRFFIlTMQAADqviBVGO2pCqSyqnkK7hf8OY5fZW//AAfPzhL9QftrQ4dr3Pb99Ef8H4/SMn1DfaWkV159vzhH9Qn2noeKaIXPr+cI/qE+01DwChTn3GiDg0nMY6ILksDv4cNKH7VoeTeNJR4n3IFKG+upsR3jdRGx2c5cWYhWHaap+VWw2kXMguy62B3i9ibHhVxsHBZQ0jeHoqRi8AZEa5K5lyixuVXePTVAv2eliw3Eaf8ANTsMbGuuO2K+Gc5mzq17Nu1GuvfXGKoLvD95PGp0UgtoLbt9V0AI3bripgsRqfQB/Nqo68nZB0ci3taQ8d9z/vVkAzC1+Hb2cKptisU+UjXRrjX+yD9xqXDjFI1PZp3G9BKMZ1sL79SPV99cXsCLkePoFdJHAFrBd3HjrSPYg2BJ/wAXj/tQMV9NNSe+uAj36HUkdnC1SMMwIO/hxvXmVQuY2sDr8LUAx2Zhg8scbXsWCkDQ77aemih8hTDdLFHECwQN17sWA37z7qh8keSyxynESasCzIOC5icvi1jvrW4mNWAJXVdVdd44W8O6mDFtygmUfNwRKO1RqO/xqFtTbcPQSlYzHO4ytbyWB3k9++r7H8khNd4pcgOpW17HjasFyowHyeQQ9IHPlMRwvuHvqCldtKJH4Pp+kZPqG+0tDVhRF5gR9Jt9RJ71pFS+fX84p9Qn2mrAAb63vPo19oR/UR/aasADQp5FWPJ7ErHMM3kt1Sew6WPhf31XEabq5sAd9EFB8a1xGQAFNh48Ce2rrDT3U5tBvt8awmxdpiVLP5cYAJ/SXg3iLWPo7a1UuMihjjlY52jdUlS9gJWCvHfuysfSp7KoftzZgliZBq5AZEsS/cTlByg9ptQ9GHZSUZSrpvVhYjs9FFufClXkQXjPThIy5LdICxztlOpsoBuNOFMlwuBx8xidWEsTMnlZGKgHeeINge6isVg+tbutcd3DhU5YbaW4aequuIwRgw8MkkLRTSGRZAzNoECkZQeBzb+4d9SNpYaDDuYnzPIqXLAgDpDYhctvIF9973FEUmCw0jyYlI2KMPk8lwcptaVbD028asl2SubMWDMbX8lRfjoBbWpnJTAxP0kliHzJETnFmSxkUhLDrizLv43rvJhYwszKhXKqlR0jHeWU30GoIFBWfJltbMeJsfbuHfSRxMTlJ3jQjt9dSHIGFWQBs3TCNrsbZdSSBwJFd8Ts2OQSlGWNo5cQvXa46KFwpe9r3AZSRxvwoKrDhrOCN17m3cDVgmzZHVGEJljHWYCURuR/YBU5uPFfGrXD7IhOLnGUsvRwPbMS1zcEFVGt1KnSrafFq7zwxjM8aQtkVtVaQsGVh2gKD6bGgiYTCwzxGTBE3UnNC51zb2Q5+tE9uBuD6birjxKsuZToCVZDo6kaFSv9Fh2VC5WbWGCxeHnji6JpEUT9YklcxUXF8pKnUHfvF9aods7cEu0lfCqfnAoxAXraAgdIwG4KLm/AXvQd+UWPkiVxFmLXsFXU6kgCw1NYraexpkyNKR0kpYiO95Ao3u/BRfTfwPZW32pLlzy5RI7yMkCAeXKHC3YEiyDolJN9zdl6wu1sY1hGxJfrdK5vdyWzjfuTrGw4+qoIMuGUKWEgaxCkAG2oJ0bc1ra+Iohfg/D6Sk7oG+0tDZj/AD/PhRH5gX+kn74H+0tIrrz5EnaQHZBFb0l6waAW9VbrnxNtpX4CCL3vWXfk7ilbK0DA3k3sgHzbKkvWLWAVmUG/aOFCq61Jarw8k8YGKGDrBghHSw3zncls+rbtBrrUdeTmLzZRAxPzY0KMCZAxjsysQQcj6g2uLb7URD2bihFLHIyF1VgWTNkzrxTNlawO46HSryDlez9KmLV545njK5psphKuWuh6Nr7x2bvVXYHk1i5QrRwkhkEiktGl4yWAcZ2Fx1Tfs47xT15LYw2PyZyMyLvTe+TLYZrkfOJ1hoM4uRQbk8pRLMxkjynpDJCyvdomJuy5ilpIydcpA4617aW0+hxcc8GE6WaWyMFlIBPlBIh0ZK3J1JJ0FhbU1n12POw1jYWjaRtf6tGKs1hrYEEWq4w7vGYJCjM0UkDhG0LK5GXde17jWglYzFYrGRiGTBMjxEtcNmOWUWAZcgGoQAEHXKfCpGIxLyI2IbCXcIVM+ZwlgMmYxFQC4uRv38Ks8L0kd/mUYJ0SZcoCp0RbREtYEdJoRuNt9V+Nw5MeSXDSs0XW6S43u7MpJ6Msd7bm362FVUPFSywlI/kMiCeVGD9I4KGJCCwUrcgK7Mbnj3VcTTyE2OHJMqBQT0nzgAvdbWF+OlV/KPEzIUkGBYOHIuxXOzTo8SqHWNdLktY5rlRqKs4ZJRlYYY+VGHBkBztEjwgKtuoTmN/KJt2URBxeKIUpNhbonRyZczqEsMoZiL3UkG4NtSaibQ2biJ47/J5SwaWYsoc9IZQrsNRZQcq2tewqfHjZI7zRYZlEsaksxDAoGQklVjUWKkDLpo164Y95JhiR8lYKBFFIty3RmIqbC9i5sh0G4amgpk5WfK45ejwbJnhWOV+mYWy2y9HZTc9Ub7cakYPaKR4eRDGuWUKudWtlyG46oXWxO/vqdDgJogYgFVwrmwKWGW18xzZVIJtqRvqFi9kzMAPkkroXIbKAhV/0lzG3p3HtoMzy220JkhQIEEa9GAHZsygkjMDYXud/fWNYaHhoe6trys5PNGsaxJiHcyrH10UAM6nImjEZ2NtP9qpU2Bi0kUPhJgxYqqshALhc9iW0sF62/UA9hqDptHaDKhFz0ki3OtzEjIiuo7HkyAnsAA3sao5nLG7Ese0kknS2pPcBVnhNg4qeMzxwSSRlj84Be7b3IubtbiRoDpXLB7DxEmXo4JXzAOpCmxUkgNc6WJVhfuNBWsKI/MAv0k/dA/2lrGT7CxMcRmkw8iRhihdlIAcG1m4jXS50J0ra8w7W2m47YH9hU0V7n5I/GABNs0EfveqravOGZop4ehULMJ982Yo0smfMDkG4XUj+lodLV9HzYSOTWSNHO67IraekUz8T4YnXDw/uk+FB86Q8v1DzOYL9LikxeVcQqgMtiEYmJiy3F7jKabg+cIxsXWFAWECyKJAEIhWdQI0yfNAmUNYXs0f9qvo19iYU78NAfGJD91NOwsJ5rB+5j+FVHzpPy7iaNY/koUJFLDGROTaOSFI2DBlsTmjRtLDytNb12TnEQGFhhgWhRI1PTgAx3haUFRH5TGI2a+gfcbUe5tk4UGwwmH4f1KcfRTl2ThdP+1w+v9ynwqNcaDeH5wgArfJ0ZykSSkydV0VpGkAUAZWfpONxpupkfKmDPHMkTh4o1XK8qlWMSWhOiA3BAPfbS1G38TYXzWD90nwpw2LhfNoP3SfCiBfsvlAmIiD5Bc5Sw6Qlcwy9YXFwwCrY3vrxrqdvsrdSI3XVGZr3Zlyu0gCgNoq2ta1u+iVDsfDH/wBaAeESfClbYeF82h/dJ8KAWYfbSRiQjDkXIkAaUk9IOmPW6ugBl0tr1b3vSYDbKTRxTdEAxeKVgHJ66KYyLlb62GpudDffRSh2FhbX+TQfuk+FdYtj4ZfJw8I8I0HuFVA8h2oQr2jAaTVizEqXChAVGUWWwa43679KiYjHdYv0OZg8kkRzHqNKgRw2nXFlXs9tb7GxRJIFGHgsd941vU/8U4c78PCf1SfCput35skvoVYvavXlnZQ2ZHUISHCg6gWK9cA3uCNb1RY7ltDOZFZRDKUMaSSOzL0bOsjIVsMvWFlOuUEDW1HL8TYbzaH90nwpp2DhDvwsH7mP4VWAd2jysSKBpehhb/uflDxJiLnpGnWVGzquXTo0Gq3IJ3bqx+O5dZ45kWMx9Nh1w5CSKEUJIXVlQKP6LyKR2u1rAkV9JnYGE3fJcPb6mP4U3/p7B+aYf9zH/DUwfNmxOV0EIwzSQO8mHWSNSkyohikLFsylSS4zkA3txtVpsznCwsCIiYeYqidB15om+Zu7g/8AjAMmZyLEZbDje1H48nsH5ph/3Mf8NNPJrBeaYf8Acx/Cg+dNu8uIcTFNGcMwLkZC86uqEZfnAvRgrJ1dyFUOY6aVb8wjA7TY9kEnvWjp/wBLYHzPD/uk+FdsJsXDQnNDh4o2sRmSNVNjvFwKD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53975" y="-1257300"/>
            <a:ext cx="2095500" cy="2619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44" name="Picture 20" descr="http://kensolowrotary.com/wp-content/uploads/2015/02/hm1109klumph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57620" y="1643050"/>
            <a:ext cx="2095500" cy="2619375"/>
          </a:xfrm>
          <a:prstGeom prst="rect">
            <a:avLst/>
          </a:prstGeom>
          <a:noFill/>
        </p:spPr>
      </p:pic>
      <p:sp>
        <p:nvSpPr>
          <p:cNvPr id="1050" name="AutoShape 26" descr="ผลการค้นหารูปภาพสำหรับ arch klumph society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2" name="AutoShape 28" descr="ผลการค้นหารูปภาพสำหรับ arch klumph society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4" name="AutoShape 30" descr="ผลการค้นหารูปภาพสำหรับ arch klumph society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6" name="AutoShape 32" descr="data:image/jpeg;base64,/9j/4AAQSkZJRgABAQAAAQABAAD/2wCEAAkGBxMSEhUTEhMWFRUVFRgWGBYYGBgWGhUYGBkYFxcXGBgdHyggGB0mHRcXITEiJykrLi4uGh8zODMsNygtLisBCgoKDg0OGxAQGi8mICYtLS0vLS8rLS0tLy0tLS0tLS0tLS0tLS0tLS0tLS0tLS0tLS0tLS0tLS4tLS0tLS0tLf/AABEIAKcBLgMBEQACEQEDEQH/xAAcAAABBQEBAQAAAAAAAAAAAAAGAAEEBQcCAwj/xABQEAACAQIDBAMIDggCCgMBAAABAgMAEQQSIQUGMUETIlEHMlJhcZGS0RQVFyM0QlNygZOhscHSMzVUc3SissJiwxYkQ1WClNPh4vBjg7Px/8QAGgEAAgMBAQAAAAAAAAAAAAAAAAQBAwUCBv/EADYRAAIBAgQDBgUEAgMBAQEAAAABAgMRBBIhMRNBURQyYXGRoSIzUoHwBWKxwdHhIzRCFfFD/9oADAMBAAIRAxEAPwCN3NNzYNoiczPIvRGMLkKi+bPe91PgitKvWdO1hWnBS3DX3HsF8riPSj/JS/a59EWcGI/uPYL5XEelH+Sjtc+iDgxF7j+C+VxHpR/kqe2T6IODEXuP4L5XEelH+Sjtk+iDgxF7j+C+VxHpR/ko7ZPog4MR/cgwXyuI9KP8lHbJ9EHAiL3IMF8riPSj/JR2yfRBwIgn3RdyMPs+GKSFpGLy5CHKkWyM2llGt1FMYeu6kmmiqrBRSsZzj5+jUHTU24eI1dVqKCucRi5PQiptG/IeauFiIyJdKSPRsWeRU+Vbfiasu7XVji+upwMc3YvmqIzfMlroL2e3Yvmoc2CQ3tg/Yvo1VxpX5FmSI/tg/Yvo11xpeBHDQ/ti/Yvo1PFZGRC9sX7E9Gjiy8AyIXtk/Yno1zxp8kiVTj1F7Zv2J6NHaJc0vQnhLkP7Zv4KejXXGl4HHDR2u025qnlyg/ZUqvysQ6fiI7RfkIz/AMP4Gh1J8rehKjDnf1ODtSQcVT0KrdeouS9CxUodX6i9t38GP0KjtM1yXoHBi+b9RDa7+DH6FHapdF6BwF1fqP7bv4MfoCp7TPovQjgR8fUcbXfwY/QFT2mfRegcGPj6j+3D+DH6Ao7TPovQjgx6v1Ovbd7d7H6Aq7jO2y9Crhq9rsb24fwI/QFV9pl0XoWcFdX6iXbL+BF6AqY15yeyt5ESpRS3d/MuthS9KjF0S4awsoGlgfxpyg86bkl6C1X4WrMrNqbxLDK8fsdGym19BfQHspStjVTm4ZFoMU8O5xUsx3s/a8s/6LAhwOY4eS5W16Xl+qwj3oL1/wBFiwUntJnhit5GiYpJg1RhxDaH+mul+pp6qC/PsQ8G1/6Z5f6XD9mTz/8AjU//AEl9C/PsR2R/Uy0hxiz4cSdGqHpMthbkDztTcKqq0s9ralLg4VMt76Gn9wbvcX86H7pKzcZyHKPM1eki8rNr7ZSAW0Ldl+HjNVzqKJ1GDYHY3eKaQ99lXjoQAR5L/fS7qSZaoJHjJtTq3MmnbmH46dtVJu5ZZCwW8MyXKtdR9P8ALrVqqSRw4phdsTeOOcAEhW4eIngQDV0Kt9GVShbYvKuODN+7j8Fw/wDEf5clO4LvPy/sXxGy8zD9qd6PnfgaaxHdRXS3K3LS6gi3OxXqVPLucygnsdA3q1STK7PmWm7+w5MZJ0cYNhbO9r5QTYaXFzx0uOB10pfF4qOHhd6voXYeg6j8C/XYmAAYf6xNl/2iLIVU21u0aldDfgXGlvHWS8TXfJJ9DTjh6VrK5W7w7tdCgnw7mbDsLhyBdesVN8ulgQBfQ6rca0zhsbnlkmrMWrYfLrF3RT7OwEk8gjiXMxBPkA4k+Lh5xT1WrGlHNIUp05VJWiFUm7mCgbo5pJpZVA6RY1Y9G1gSCIwSBrxJvpoKypYuvPVJJcrmlHD0orV3fOx47S3SRoTiMDIZkW/SIdWUgBiqiwa4BJswB00vV1DHTTyVV9yithYP4qb+wKYeFpGVEBZm0AGt6fqSik5PYVhGTllW4TRbuww5FxDStM65+hjUtZTmCNlUF+IB1y8R5ay3jKktYqy8TQWHpx7zu/AU+7UUscj4V3zxkZoXFmVSVF2DZXWxJ5EaHXSuoY2cXaotOqInhacleD16As2lwdLcb8iON61FLmhDLyCLZ+wwgD4zPFEy3W2hZr/o8pUsWtrop0pCrjpSX/H7jVPCJd8nYzYGFkH+rGUy3UCExsrm5sZArBWKDS5F7DlxtXDF1b/GlY7nQp2+Fu4MY/AmGR4pVKOjWYXB8Yt2gixBvzrQhKnVWaIlPPCVmTsBsO6rPMXTDXIMgAUjwbZuN200vwPZSlasotxg7sYpU20nIsJNk4NhZGnRypKK6FelbJdUQsqqzFtOI42APOiOIq31sXujBppXKTauy5cO+SVcrWuPJ+B8XrFaFGpGqs0RGpF03qRDTNmUXV9Bgb6DyVU9XaJanZXZ6SLbTs4+WmX8MbFCbk7sI91P0b/P/tWmcH3X5lOJ7yBLeb4VL878BWPjPnyH8P8ALRu6buJh4YVSb2OkLozMGVBIBoUkY6FXLC9+JtWEpSlNu176GnlSile1gP7smyAIo5wvWV8pP+FgfxA+2rcJK0nE4xC0uZJT4qGWwvgQ/fH7q2cL/wBb7mfW+d9jWu4N3uL+dD90lJ4zkM0eZou3dpiCO/xjov4n6PVWdUnlQzGN2ZptHFqFMspsBcm5Hbx8vHtpRXlKy3L3ZLUB8XvBiMUxXDArHfvja/iuToPILtz8j8aFOkr1NyjiSl3TyGxMWdTiHzHsaS3nuCPNU9opL/z/AATkn1Hi2pi8KR0vvkd7E3P36EH5w1tRwqNVfBoyM0obhhsjHrIqvERqOZOljqD2HUdvbSU4ShK0i6LUldGm7r7WMyZX0de3iRV9Kd1YqnGzBPu4fBcP/Ef5claWC7z8v7FMRsvMxDafejy/gacqrQphuVtU5izKI1w1c62OStcODJzXND3SCLsyR8xQvIUkYEDKhaJZLG+a4hzPpwtfTnlY15sVFNbIew6y0XbqF+xfe5GRlsiyLGFXUKpWwAsOp8Y30vYWvwrKktby31NJ609HyKWPCI8mMiZj0IdGOUoAJHiZZ9Gta4EVwL9/Y8RZynJuMJS3FZqzlGO1gb7mmIhQu7uVlzRLELqA7kSMqkHtdF5HnztWhjbzcVy5ieHsk2Fe746EIV6wMCzltSZHfrM7jjqWFzyObUaVjVtZNtf/AIatKyp6EjaE8OHxsjl8kTYctKRb4skPsfMLEEhnKi/G5q6mnOnZLbYXqPI02AWx1wqY/E9MWEKSSKhUroOnCDQ3DDKbWtz8VamIc3RjFCdCyqNhnsm4cSC+aabENKdcxaN3CodLsFVALdhU21N8nEfFK3hoaNC2VvYk7wzRpLhZ8+QsGVyLC0ZikMwN7jLmVW14HSiheWaKXL3OKry2b6+xnmPig9sBZ2aEmNy11DEGJXNiSQNdNSfHWvTk+zPqISS7QF+FKuTPG2fImHWMniscgzsw7Cz9KL8eoATWTVTUEvHXzNGlJObfhoXW8LA4YyA2lgf3vjmEq5Wjtc3vmLIRpmDVxQdp5fywVU7NgZ3VpoZMTDJC6MGjZHZLHVJT3xHPrN47Aca1sE5qDVvIzq9nJFlg4oGMYhJZYYp3RHKkCVXSMubCxKqV7eLEWpGtnUXd+Y7Sac1cJ5ljmwrpNqBGrtmvfK4JbU8xZCCBpbjScLxkrF803vsAW+eKWTBYV2fNiF6JZF0zDPBmObn8RDY82PirYwjlCpKy0M3EJSgrgSCx+L9JNaKzSEnljue6Nl4ce38B2eXjV8fg1K23I8ya5bbOlG2oT7qfo3+f/ataGEVovzFMQ7yQJbzfCpfnfgKx8Z8+Q/h/lo+j8BhI8ZgY1xChg8UfSITwdQpINjoQw+ysR3jJuJpLWKTKHuhvhnw5hke+dltlI4hgbX17LG3DXhRQhN1PgV2tyalsvxaHz9iYsjsh4qxXzG1aIkF2wvgQ/fH7q2cJ/wBf7mfW+d9jWu4N3uL+dD90lJ4zkM0eYTbzy5prWuEAFuXDMT93mrFry+Kw9SWhkm/ExknjwqNoSpJ5cSBftAszH6Oym8HFRg6jOKzu8oS7C2QixrcZUuAvhAczftPM9visKSq1XKVy2MUkEa7Ow4GkX03bN6V71TnZZlRSbb2Ktmy9ay6g81a+jearYVLNM4cLoBdgTex8YYjfo31Hb3pI+m2ZT2/RWjX/AOShn5oXh8M7Gs7Bx4WVCGBDG2nZexv6Q8VIU9JF89UR+7h8Fw/8R/lyVt4HvPy/szsRsvMxDafejy/gabrbFVPcraoSOxVNiGxUWJQRbo7xjCl4pQWglIzjvsjWK5wvBrg2ItqB9BRxmFdVKUHaS9/AZw9ZU3aWzCH2wiUxrBtGRInV1JvCzQqq9VOkf3xQx0AN7aeSs1QnvOGv8j+eF/hloU20t40jgkw2EHVkDK0hJJysbuLkAszWF2PIC3AWaw+ElKXEn6FGIrxSyx9Sl2FtVsNMJAAw4Mht1lPj+KQbEEcCOwkF7E0VVi1sJ0qjg7hhs7bsVs6Ys4U3z5WRZFVm79o8ygoS1yQpK6k2GprKnh6sNJRuaMK1OWsZEfG70RYdZBhmM88t888hzai4V+9ym2Y5UBKgi+ul+qWGqTabVkiKtaEVZagfs/GvDIsiEZlPBusGB75WHxgRcHy1qzpZoZWzPhUcZXCsbxRkPLFI0Mls/RERujupAQgOAFcL8dTmOUX1rJlhpxahJXXU0FVhNZouzGx+8EakyNI2LnYWJe2TIQrdHlW6BLizAEluHC9inh6ktLWR1OtGGt7u1gRlmZnMhPXZsxIAXXjoBoLcgNK1400o2Mzia3C3Z28kcjL0rGCQLkMiBSrAm7ZkYFWUkK2U8DmKkXFZNbDShfKrrxNGnWjNJN2YRSbbwcZSXE4xsS0YJiiRVVUZRdeot7tqLMxsOINwDVFOlObtGNvE6qTUVuZ1traPsiZpMiop0VFAAVbk20GpJJYnmWNbVCm6cbMzqs8zuXGyt4VyospZHivkmSwbQWUG4I70spuLMCM3Ckq+HknmjqNUa0WsrL/26wzoy4jGM8McllhVI0WXS4kKoWZkvxUADtGtqWVCV/hjr/Bc6qXekCe8u3fZcuYJkRb5VNiSSdXcjvmsFHGwCgCtXCUeDG8nqIYio6ktCnJplzvsUZLbjVBIq6scXuE+6n6N/n/2rWhhO6/MVxHeQJbzfCpfnfgKxsZ8+RoYf5aDZtqzZ16N7dII2W4U26RVbQsCQLmilhMPUpKc47Xvvy8i516sZWi+hC2l0rNnkYu1gSSeBuy28WqnhpTNB0UskEl/eif8MrrKbeaTv+f6BPb8eXEP/iIf0wGP2k1mWtoWsIdhfAh++P3Vs4T/AK/3M6t877GtdwbvcX86H7pKTxnIZo8y33kVhiH7M2uttLKfw+2sSr32P0+6ZVj47bTUE3uCAe0lXUfzU7DXCsrelQ00WZLDgQCPFzBrL1uNcj2w5dLZha4BHOxOvkIodmQjzxLnOLAAZLm3O+g+6jkFtTLdrLfaEYXjxPpSP/TY/TWtS0wrb/NhWXzDQNiw++JbkV04eDax5nRfMaQjuXPYsO7h8Fw/8R/lyVt4HvPy/szsRsvMxDafejy/gacrbFMNytqgsFUkWFQAqhghVCuS9hVJKdj2ggLECxNzYAcWPYPF46lpL4pbHCbk8sdwlXdI5EkxOIjgDjRTyFjkuxIUAlbcT2+XMrfqeaVqcbofo/p/1MjbY3RkhjMySJNED3y6NY2AYLc5luTqCeBow+OhOVpKzCvhJR7ruDwFzYa34W1JvwAHM1otf7ElfZBDFusVjWWeZIQxIy2uwtm74khV1UjiedZs/wBQV7U1cfp4K6vJ2GxG6rdG0sEqTKGIAAsz6qAUtcNqwFrg/SbUU8fracWgq4JrWLuD1aKel+QhbWxfbE3XedTI8iwxj4zgknidFHKwbW/Lx0jiMfGm8qV37DlHBymrvQt5twA4JwmLjmtpYgKCfBzqzKD2X08dVR/U1tONvzyJlgrq8WB08DIzI6lXUkMp0II5GtJSjJZlsKNNOxwB5q6UWyG0hE1L0VkEVzY1Ql1Il4D12spy8wqnKRdjVBIT7qfo3+f/AGrT2E7r8xbEd5AlvN8Kl+d+ArGxnz5D+H+Wgy3ZOeBGNr+xZFvyTo2K5vKFKnz1xFvh2X1r7+H3aL1bNd9H+e567WhtzHXLMtte/PSKD2d+32VEH4Xy2vy7t4trysgn57399f8AIG7zJ1o27Y7fSrMD9lqisrVJef8AOpzHuoudhfAh++P3Vq4X/rfcQrfO+xrXcG73F/Oh+6Sk8ZyGaPMJN+sMVKyD43HS98oJ89hxrJrLW47TeljNN+9kOQk8QOaO3C2Yga3FuJUi/peKrcHVSbhLZkVYt6ombr70rKoGYLIBe3Z5BzTycOB5E1YjCypu62O6dRNahHgNpqy5Syn6QCvb9FKuFtSxMpd4tvRYdWAPWN+B1byevgPMDdRoTqvwOJzUUDG6eDeSVsVIOPe8hbmR2CwyjxX8VO4qajFUo/cppJt5maVuTgc0+cjSxa9j/hI48ySftpSmm2WTdkc93D4Lh/4j/LkrYwPefl/YhiNl5mIbT70eX8DTlZ2RVTV2VtU3TOmmPQA1ACoBDqt9BQot7Eyko7nrYLx1PZyHl7asso6lTbkFnc1wImnkYuysvRgEKzXDs2e+U3Xqpx4WuOdZX6lV+FR6mhg4Zby6BLstElkTEToskmJTpczhWCIwBjhjuCEChraC5ymserKUXki7WNSlCMoZnrctRhkw2KVYFVIsUj5o9BGHWPpo5iOCMCpQ2Gul+VhT4kHd6x5lTjls+oBbH2Si7UmizrGsLSMhOoXrKEAsDwEmnG2UVq16suyRfNidKC7RZLYKcOiyTCaVFdmlkijLAMsMUDyRhI1a4QnoySTrdrdhrKqtxWSPS5oUYxqXm1zsStrYFIZYJYFRBiCsUiAdV+kDi7KoGqOqkMADY9tFKTneL10v9zmScVddbAJtTZi+2SRuy5ZjE7EdZeuBmOgF7kFiAB31a1Ks+yt80IzprjpBXPCHN5cskcHRKsf+zMsgDvM66BsqvYX0AVqyW5Qimt29zSSU6jvyLLbmDihgOMgRY5YASSgVc4QBzGwVQGR1YjhoQCORqKVSUnkk73K6kN5JbAp3VsKgxEMoFjJGwYDmY2GUnssrhf8AgFa/6a80WnyM7GKzVgHZq0pSFYxOc1cZkdZRZvLRn8CHC3Meu9zgcV1ciwxoCwT7qfo3+f8A2rT2E7r8xbEd5AlvN8Kl+d+ArHxnz5D+H+Wgn3Hxirh2LXYJJIjAWuEniKfeL/RVVGLm3Bb6NecWmXOSirv8uifjTeON/wD4o/pKF4T9yeer5U81SUPF+jSl/k5TtBS8F7XX+AX3iW8KN4MjL6QDD+k1Xi45amnREU3eJYbC+BD98furRwv/AFvuJVvnfY1ruDd7i/nQ/dJSeM5DNHmadtDBrMhRufA9h5GkJRurDCdmAWN2Z0WZJAR22GjX+MPp1vy+jRGcXFjMWpIC9vblxyOWgJRjrpzPaF0+wjydrVHGzirS1RXOir3RUjdzH3sMQSO3pJL9mmh8wNX9pob5fZFfDn1JmA3KAbPO5ka/A8yORFyWPlIHaKqqY1tWgrHUaOuocYXZWY5UjPIAa2PDW/A+bS1JLNJl7sg72JswQR2+MdWPj7B4hT0I5UKydwI7uPwXD/xH+XJWhgu8/L+xbEbLzMR2l3o8v4GnqlralEb8itt46WcE9ixTa3Oa51ROjHqb3C1joLVkYX3OJTtsegfLw49tW5lHYqs5PU8SaWlJsZirFzuptgYWfM4LRupR7WzAHg6X4MD9hI50njKHGhZbjFCrklrsGMG0GROkiaCWIvZUd2QoZjrGCFZXjLEnKwut7XrIcU3aSdzT1SvBqz9jvEbXOGl9k4t42kCskcEJIVQDYxIe0lUDOdAhsONTCnxPhprTmzmpJQWaT1M/w2P9/Msy9IrsTKgJXMrG7KDe4tpbXkK2pUL0uGtzMp13CpxDQMFiWJL4N4pY2bpBHIxjZHICswYAgZtM0bAgm55msOay2jVTT6o1u98VN6PkeW0cQwYS45440jBVIYbkIGUAkeHIVZwALAXJ7Kmmr/DS9wl8PxVGAGLxeeQuq5QLBFuTlRAFRb3udFF9eN63adFKnlfMyKla9TMHexcUjoDhWRCI1WSGVmUHKWK2cXZWUlsr63D2INtMatSnTeWotL6NGpCop/8AJB69Cf7IfExLNNJBDhReQhGuZ2Qm5kYqnMC4C9bhVLioytBfEdp3j8bsjPNv7QSaZjCGEYJy5iSSWOZ3NySMxPDkAOd62MNBwh4mZXnnnfoVtqZtcpuOBXSViGx67Rwx710jm4rVDJQ1QdWCfdT9G/z/AO1a0MI/hfmJYhfEgS3m+FS/O/AVjYz58jQw/wAtFtuO91xUfMxrIP8A63AP2OaqoSy1ov7eqLmrxaCGQYWCFPZZYPiD1CuphQcJGHYSR23HDhXWJxlXjWo2tHe/N9Pt/J1So01T/wCTnt4LqVG8OzikEmodepIjqbq4zZbg+Rq5q4mFdRa0aumnuv8AWm5HBlTunquTOdhfAh++P3Vq4T/r/czq3zvsaZ3GNsYfDriunnjizGLL0jqmawkva51tceelcVCUrWQxSkle7NL/ANLsB+24b66P10pwan0v0Lc8ep4YreTZsgs2Mwx/+6O48mtcyw85bxfoSqqWzB7aD4Bu9x+GI7DMot5LN9ulVPBz5R9ixYiPNkFnwtxbG4bjc+/x66EeFpxrjslVf+WdceHUk4QYG92x2FGlrdMjaecX+m9dRwdTnF+hDxEeoR4DbuzYRZMXh/KZo7/fpV0cPNbRfoVOrF8yX/pZgP2zD/Wp6674NT6X6EcSPUAu7BtrDz4aFYJ4pSJ7kI6uQOjcXIB0FyKbwlOUZPMraFNeSaVmY9tNLqNPjfgaYrK6RXTlZld0bdh8xpdZlyLXZnQQ9h8xrtXa2OGrC6I+CfMaMj3QZuo+Ruw+Y10m2c2SG6Juw+Y1LTITsN0TeCfMaqyvoXZkx+ibwT5jQovoDaOkVxwDDyXFEqKb2OYVGluM0bEkkMSeJIJJ8p51MaSj3VYiUr7sboW8E+Y1OV9CbodI3BuAwPaLg+cVzKlmWq9iVUtsx2icm5DE8LkEnyV1GhbZHM6zluxxh28FvMau4duRTcTBxwVhbhYGqqt5aNX+xbS+F3TOHjka2YOQOAOY28l+FLKjf/z7F7qX3YhA3gt5jVqg+hw5LqP0DeC3ompyPoRmXUXQP4LeianLLoRmXUXQP4DeiaMsugXXUXQP4DeialRl0IvEfoH8BvRNS4y6EJrqN7HfwG9E1zkl0Osy6hLuuhEbXBHX5i3xRWhg01F36imIaclYE95IWOJlIUkZuw9grIxkZOtKyHqElw0S9ypxDilMysImV0k0bvSp00GmoUUpKFRK8VqthiEo31ehF3kx8uLxDzFGAJsi2PUQd6oHL1k1FOjKEbWf+wqVVKV7njhsZiEieEBjG41UqSAfCXwTy04+apdFt5rakKppa4Q7FUjBgEEHpjx05VtYVNYfXqZ9V3rfY1fuVbq4PFYJpMRAsjiZ1zEtwCoQND4zSWIqzjOyYzThFx1QZe59s39kTzv+aqO0VOpZw49Be59s39kTzv8Amo7RU6hw49Be59s39kTzv+ajtFTqHDj0F7n+zf2RPO/5qO0VOocOHQHNsYTYmGnbDvgpGkVVciKKeWytfKSUvbgfNQ8RUW8g4UehUzbY3cR8j4WVXuBkMGIDXNrDKddbjz13GrWazJ6EOEL2sTM+xP8Ad2K/5XFeqq+1T+sngx6D5ti/7uxX/K4r1Udrn9ZPBX0j59i/7uxX/KYr1Udrn9YcBfSOG2N/u7F/8pi/VR2uf1kcCP0jSy7FVSzbPxSqoJLHC4oAAakkkaAV0sVUbspkcGK/8nhgtqbAmv0ODmly2v0eHxL5b8L24cD5q6nWrU+9KxEacJbIud3tnbGxrSpDhSHhsHSRJYmXNqOqxB//AKKjtNWyeYnhQ6GPNxPlNbKM8QqQHFSQOTXcVcorzcErCz13lQv2iYs5oyoOPMfpDU5URx5i6U0ZUHHmS9kDpJ4UbVXljVuVwzgHXloa4qfDBtdGWUqspTSfUfa3vc8yLoqSyKo42CuQNeegop/FBN9EFWrKM2l1IvTtXdivjSF7IapsHGkP7JaiwcaQvZLUBxpEnCyFgb0FtOTktT3FBYdCpAG8VtGUO4DkAMwGg4AnxVnzqVMztIZjGNloeXtrMOLm3bYerSuOPVjuztU4S2OotoTsbK5Ol/iiw7SbWA8dcvEVOUjrgw5o7faM4FxJccyCp+7hUPFz2TJ7NHdo8Ttibwz9nqqO2VebDs0HscDbE/ht/L6qO1VfqOuzw6Ft07PhlZjc5zr5M1ORm50U31FnFRqNLobB3Ev1e38Q/wDTHWPi+/8AYfo900Cli0VACoAVAGNb+71y4DaeKXDpmmxGHw0aNxyEGTUL8drsABwvxvaxZoUlUtfZFdSeXRFl3Pdyjh29mYwdLi3JbrZ36EnvrsFIaS9wWvpwHMma1bN8MdiIRtq9zQfZR8H7JPyUvY7K7bu0pEjXIchaVFzWJsGax0dQtzwHjIqUiGD2J29ihhzKJcrCKSTK6R8UDkfFBt1QSDbQ6XrpK8lGxLSSbTDCLFkgEqQSBpZ/yVxYDo4g+D9kn/ToAybezdibZ0/tjsy6BbtJCA1lW4z2UgZojpdR3uhFgBlcp1VNZJlMo5XeJO7kW1fZe0MficuTphG5W+bKbAEA8xcGl60Mlo+ZdGWZXM7fifKfvrbRnMQqSBxUkDmrIC2J2QW9zbYEGNmlScEqsYYWYrrmA5Utja06UU4k4KjCrJqSD3E9z3Zsa5nVlHjkfzDXU1nrHV27J+yNF4Kgt0VkW6mzXYiOGRsvFjK4A6pa1xcXsOHG+lWvE10tX7Faw1B7R9x8NupswmzwyoewyPp4iON76cPs1qHicRya9ECw1DnEu8H3PsArJIiNdWV1PSMRdSGB42OoqmWNrNOLfsXRwdFNSSFiu53gZHeRkfM7M7HpGGrEk+TU0Rx1ZJJP2CWDoyd2iom3Q2UuU5ZCrBjmEjWFuR1vr+IquX6tKMoxc18V7bW0312D/wCfSaby7efM88LulstygMcils2b302TKCes1xxCk/faq6P626uXLLWSbStrpo79Dqf6bTje8dvEs4O53s11DIrlTwPSP5D9tML9RqyV0019jjsNHp/IA90nYEGCmiSBSA0ZY3YtrmtzrSwVedWLcjOx1GFJrKgcwPA+WnSmhsyVQXjipIBLGfpH+e39RrKn335sfj3UcNGy6lWHlBH31XmfIlxTLLYE0SZ86ZichAubDKW6zJY5wCRdRbt1tSuJg5R+DQZoSUZXlsXG8W1IJAxC5+o2V1JXKzBrKdOtxUZL6WLXFtUcLSqwer5juKq05LRAigJNgCSeQFzWk3bczkuaY8kZXiCPKLVN0SXMHwVf3h/urRp/IXmJS+a/I2TuJfq9v4h/6Y6ycX3/ALD1Huh7LIFBY6AC58gpVuxaZDtLuhYuc9JADDhyWMbZQXkRNC1jcakG1vL21XKoou3M7US23M7oMj4hcLjFAaQExuvxrd8GtpcX5eO9ra9RkmrkNGl12cmeyYGN9s42R0DPFgoejY65M/ShivYSABfjx7TXak0kuRDSCtcWEIUhus8liFJAPSMLG3CoIOI9roR3sgNr2Mbg6C9uFr/TQBBxONLqVYKwvqrYeQjxaHjr94ouBHkhitfoICP4U3HjsbaXI+2pzS6kWRPh2k19dV5gRSA2se3x25f9oJJR2rHpo+v/AMb+qgBjOHKkA2sRqCPjw8jQgAfue4ZItsbUSNQiKy2VRYC4BIA5C5NTN3im/H+SUrXMufifKfvreRmsQqSBxUkDtVkBbE7IP+404GInJ0AhuT2AMKR/UtYR8y79N70vIv8Ab+2leaJLuZJXaNYwisIyD1ZOPXQG2Zb62bUWsFqVJqLfJa3v7f4G6tVZkub02AjbuEkjkKYmPE4iRQxLXMcQC2DGMZCSg063VGo0FP0pJxvBpL1f3139RCrFp2mm36L7aF7srd6aNOkDSRIgV5MNIelLq2qiMFVGckADTie+uCtUVK8ZO275Naeu+n5YYhRlFX2XTf021Cbcrb4lVSD1JCRlJu0b9h0sxN+I4g3stqUxNFxb6oZw9ZSVz2343h9jLchlykFSr2MhIIy2twB437OFrXzpU61aoqFK6b1zWTirPVPW+3LndajM6sKUHUnZpaWvq77WB/B7BlxEbzSPZEBYDvWsBmVSuoDL3v26nhTRgopumkt7vvJvXM42t8MnruuiVt+5Xl3r+C2aXJPfVbe97nT7ruIWlw7gFDwa3xV0JIAuBmv5RwNVYOq8XQjVrRzZr3itOetrtq7tbkrN6omtT4MnGm7Wtq/LS9lfn4+TJe6e8ZMrQkOzx2jyk5A1zdpAmoHAnyEkmrqdOpSVOXehNLKo2tBLk3o20ra82rJHPEjNyjtKO992+qX55lJ3aPhEH7o/1GvRfpncl5mR+pd6ID4HgfLWkKUNmSqC4cVIA9hgOmkLG1mOo4qDKquw8YQtbs48qxcTvK3iadCzy3L3a+Gw4SPIgRmy8GuCpy5wxuc1uuc3EZPGL4+DqVnN5jUxMKagsoHXrXfxGWlYcm51JJ8ZJ81+FCSId3oX+7iwlffiSTIBk4K4y3VWe91F8xy2OYjxUrjJVcnwsawsYZtT33khwyhwnVZQDlUDISWSzaGyGxYCwOYA8LXKuDnVcVnd0MYuNNP4SHB8FX94f7q9HC3BVupiSd6r8jZO4l+r2/iH/pjrIxff+w9R7oXbxwNJhZkXvmjYDlxHkP3Uqy5bmMbqyJGixueidIyrs55olljAspv1Qp4ElRa9J1oyzXWqLU0Q8DhVkxULxILqzscoHfy9RV1PWHXLXOUkDQGraSaVmcuzZ9BoNBfspgrAdf1rtH+Cw/8AnV10+5DCrBtdb66s510PftxHKgg9qAGZrC5NgKAPNcUh4Oupt3w49n3UAetACoAiYtrOnHUEcL/Hi49gqUAE7jfrvavzk/pWofdj9/5Ov9GUvxPlP31vozGIVJA4qSBzVkBbE7INu5WR0mJucoMKgnhZTIoY35aE0pj9o+f9Fn6fvIINlPEu155G0iw+FujFcuUEIW5CzXeUdvHnS01J4aKW7ev56DMGu0Sb2S/P7KfZm+Ep2msk8zR4cvItjcoF1yjUCwvkuQBwF6unhY8C0VeWhTDEy495O0S+kgixeMeSPpHiisZizlBdiAoVGIAVOjZs3G9ragELpyp0kna720/N7jNozqNq9lv+eBD2Dh40xm0AWKCOYPEL5QXcSjLb4wOmn+EHlXdWTdKn4rXyVjilFKpPz09yFvkhOMw6MmQGRnZL5rN1TqefE+esrCxyRxM3HK2kr5r3Tusy+m/TwG8R8U6Mb3V27W5q2nj/ALCfbMSRsRFISD1XIvdAdCpYd+PFxHOsSrRo4auo0qmXNvDdWfO3Ky169LI0YznUheUb22f9eP5c8okXpTH0pMQIPSEE5SQPi8AeWa2nE6Gua1PDupHD8XLT6J6PXa+39PZfEmyYSqWc8t5den2/OuwPbXhWPayCPVWSxPHMMt++4cQBflYVtSow/wDn1KMY3UZxtFPLvlur7q92/G7M3O+1wnfeLu7X2v8A6RF7rKkSYUFMloLZL5soDEAX56Vufpfy3fw/gzv1LvRA/A8D5a0xShsyUKC8cVJAKYhiJXIJBztw8prKqRvJ+bHoO0UPisRIQqMTZVygZVUAFi5UWANrknsP0Cl3SgnpuW8Sb32IwFWJWIzXERU2voQzuItey31FrWvcdhHOuZRi+8SpNbHpjZpZHLSlixNzmGW54XIAGtha/GqqcI/+TqcnfUs4fgq/vD/dWnD5K8xNv/kfkbH3Ev1e38Q/9MdZGL7/ANh+j3Q/NLFp847Hw+IxW0sTBLYEzOouL5DLI5AXnl6NpXA4EqpPAVzZWViUaVjt24MGYsRGSpVo41jAuHcuLBVFra5j4hm5UrHMqlrlnI0SnCoBk/Wu0f4LD/51dX2ICF8WU0ABuz/GA/2jCgg9DiJPkv5v+3loA852dxlaI20OjkEEaixGtwRQB4DCn5J/pmk8nbQBLOIk+S/mHqoAXsiT5L+byeKgDmRiWUsuU2Ol7/7SKpQAXuP+u9rfOT+lah92P3/k6/0ZS/E+U/fW+jMYhUkDipIHNWQFsTsg97j0WafELwvBa/ZdhrSX6k7Ri/Eu/TleUvInb2YWZCMiExJnR8KmdY3RhdrC5GYZicwGl0IGgBrw8oPfd89L3/P7Lq8ZLbbp4FBi8Z00UKQJhSISrI3vcMoygaTI7AOSbk5bqxN9OFMRjkk3NvXfdr7WF5SzRSglptyf3uTMftxvZjYkdGZGRoUw8WWQyggrmmZLqON7AltANB1q4hRXDUNbb3elvL8sdyqviOa32stb+YT7pbMnbohiHeRlZpWLnMFLWGVb6gaMthYXLHW2imIqQV8ityGqEJaZnfme++GyWBzJnRQ4bqyW6Qm7MDc6czbhpqeQ8/XhTo1HWcIWas3JNvM2krK3LrvZuy0NFZppQTlo9LaKy3/Nr2IOydswNE6zJaTIwBPBSQVHV4L1gQD5eQuZoYSjh20o6u/xaybvrvq9mr202vZuyiVeVRavbltb8a/xpqSJdrYaOJrgNIWJVlI0BAA6w4i44cDS2BoKpg40q0G5a3Uk1bV83qtOmtvAtrVMtVzhKy01X5/JF3ewMksrSasGt73nKplvZiBccNNQL6jQ3N+oUKVRRoKEWod7N3tdtbO/k3ZbX0Vuc04t1G2s21ttPD+7eNutR3Yogk2HVRYLBYDsAawr1/6Z3JeZhfqXeiBWB4Hy1pClDZkoUFw4qQKvY0atiJAVzatfrZCqktnlDXFig1GvPyViY+bink3NHCQvJZti62vhomjFoySsI0LkCOK4JbVrOULPw4G/irFwlWrnbka+Kp0401lAYGt2/Mx0IGhWb0Jem5f7uQQkDpSdZLZOAdcqkAvfqgHMctutb/Daksa6sYfCM4TJKerJO9axEyMHPS9UldWDMSgz5r9U2LC2uYC/LVTB1KuVZhrGQp5tCBB8FX94f7q9JC/BXmYb+a/I2TuJfq9v4h/6Y6yMX3/sP0e6aBSxaDke7Crjzi1CgMvW7WcDKp+gM/peKotqSez7Id8YkshHRQhjGvMyP3zt5BoPnN21woJScupN9C9qw5MO7pD4qHa02LwoJGHw8HS21HRv0gIdeadXXs0OlrhvD5GskuZVUzboPt0t6o8dCJIWKsCeliyO7RszFrXAsRY6Hn5QQKqlKUHZkxkpK6L/AKU9r/VP6qrszo6Sftzn/wCpx/bRYDv2QOx/q5Py0WYHL4jQ2Dg8iYpD9ltaLMDjpT2v9S/qoswATuh7+jCkYfDEyYsjLbI3vRcoUOW3Wc5RZfGCeQLNGg5ay2K5ztotyr7i2HmjxuOTE36YBDJmOZszdc5jzPW1qqs4trL4ncE0tQBfifKfvrbRnMQqQHFSQOasgLYnZB73HZ1TETF2VR0Q4kD4w7aS/Uk3CNupd+mtKUrmlbUjw0460sYYWswcXBBuOBB0PMEEa2Iuay4OcNkak1GXMF9p7r4WQrcQGzdZhIMzLoLXDKc2nFs3HyWahiKkb7/nr/QtPD05b2O9mbs4eM6SRRjh1XXMRpcMQbsL30LW14VE8ROW6bJhQhHayC3AyYeNQkckfId8tyeA/AW+gUpJTk7tDMcq0R6T4iBtHeIlTcBipysNL68DXOSXQnMuoM4rYOHYraePQHM5cBtO8AA0I7b9p8gVWCaas3a8nJb3cvPRWfRf5O3VTXK+iXK1iPgd3MOGR2eIXuXHSgspAKplOoPxT9HMG1EMNiHCMasm1ZqSSsnd30tZ6a/zyBzpqTcVbVW12/kv1lhgiJjeJpFW2a65iL3PA3IHJb8gKZo0MijDWySWu+nVnE6id5aXMs7pmMaWSBmKkiNhdbajNx89/NW5gY5VJIx8fLM4gxgeB8tPC9DZkqguOhUgCWLciVyNOu33nz1kV4pzfmaFJuyFPincKCRZVCCyqvVBJC3Ava5Jt/2qmNCK28/uWSqyas2TdiYSNy3SPl4BepnF9WbThfKrWvcX5cKjEznCN4onDxjOdmXO8WzYlBIcArHYLkUlmUGxZlC5SVRy1weWnZnYLGVHKzQ7i8LCK0YJrIwvrx4jQg+UHQ/TWnJOb+IQjaK+E9cXiXlYtIxZibk2AueF7KAL251EIRhsdTk5FpF8FX94f7q0o/JXmJtWqvyNj7iX6vb+If8ApjrHxff+w9R7poFLFoqAFQAqAATb2ydoR46XE4JYHWeGONllBNujLcLOt75qLkgXszcHamGxRxOHSCMkk9ELmLKeKZS5OW+oF9OVrVfLEuUcslfxK1TSle4WAbb54bA+g3/Uqi5ZoMV23yw+A9Bj/m0X8wshsu3P2fAfVt/1aL+YWQ2XbnyGA+rf/q0X8/z7BZHniYNuujKIsChYEZ1jOZb81zSEXHjBrpSSZFgc3b3D2pgpjOkWGllN7PMGcoTfMy2kHWN9WNzx7Te6piHNW28jiNNLW4X7h7vYyHGYvFYwRhsQFJEeiggAaAkkCw7aobukiwxx+J8p++vQIymIVIDipIHNWQFsStEc2qy4pZiy+Ki4WYsviouFmLL4qLhZk/YA/wBaw/7+L+tarrfLl5P+C2hfiR80Lb4visR+/l//AEaij8uPkv4CvfiS82QMviqwqsxZfFQFmLJ4qAsx8vioCzJeCGh8tAxRWjJVBcOKkgE8XGekfQ9+3LxmsqcG5tvqx5O0VY8SDyUn6DUOXREZep74DFSROHUagg2ZMwNuBII4iqKkJVFZl9NqGx64naEzp0bXIve5GZrWtlD2uFtxXnXEcNl1sdzxGfRshZG7D5jVtn0K7ofI3gnzGiz6EXRcxD/VV/eH+6n4fIXmLS+a/IP+5puXh8bhGlledWEzJaOQotgEPC3HWs6vWlCVlYbpwUldhZ7l+D+VxX159VUdpn0Xod8KPj6i9y/B/K4r64+qjtM+i9A4UfH1F7mGD+VxX1x9VT2qfRegcGPj6iPcxwfyuK+uPqqO1T6L0Dgx8fUqtj7pbLxMkscOJxJeFsrr0xB7My6dZb3FxzBFCxcmr2XoS6CXX1Lb3McJ8rivrj6qntU+i9CODHx9R/cywnyuK+uPqo7VPovQODHx9Re5lhPlcV9cfVR2qfRegcGPj6i9zPCfK4r64+qjtU+i9A4MfH1H9zPCfK4r64+qp7XPovQjgx8fUqdr7s7LwssMU+JxCNOxVLzaXHhG3VFyBftIqFjJt2SXoTwI+PqW/ua4T5XE/XH1VPa59F6EcCPj6i9zbCfK4n64+qjtc+i9A4EfH1PL3LcD2zemPy1PbangR2eA/uW4Htm9Mflqe3VfAOzwH9y7A9s3pj8tHbqvgHZ4DN3McAASWmAHE9IPy1Dx9RK7sHZoFZu9ujsnGoz4eWVwjFGGcXUgkAkW4G1weYqe3VensHZoHvt7ueYOHDTyoZc0cMjrdwRdULC4y6i4qyljKkpxi7atHFShGMW10MN2ptGRJSqtYWGlgeI8YpydSSqWWxTGEXC7Ip2vN4f8q+qp4kuoZI9Dn25n8MeivqqOLPqdcOHQXt3P4Y9FfVRxZ9Q4UOg/t3P4Y9FfVRxZ9Q4cOh0Ntz+GPRX1VPFn1I4ceg423P4Y9FfVXXFl1I4ceg/t3iPD/lX1UcSfUOHDode3WI8P+VfVU8SfUjhw6D+3WI8Meivqo4k+pHDh0H9u8R4f8q+qp4k+ocOHQY7dxHh/yr6qjiz6hw4dDn2/xHh/yr6qONU6k8KHQX+kGI8P+VfVRxp9SeDDoL/SDE/Kfyr6qjjVOpPBp9BjvFiflB6K+quXXqdQ4NPocHeTE/KD0V9VVvE1evsjpYen0LvDYx5cKryG7dIRewGgvbhV8ZynRvLe5TKEYVbR6Gy9xP8AV7fxEn9MdZGL7/2HqPdDjHYtIY2kkNlRSxPiAvSspKKuy5K5G2FtmHGQrNA11OhB0ZGHFHX4rDmPwqSCe7gAkkAAXJOgAHEk0AYxvvv4+PlXB7MlZEGczTd4GUaXVuOTUm4tclbGpllpQdWsvh0subf+PzzmKcnaO5Rba2TisAYcZhsRmbDxJGesrWVALiygApYi6m+mt9NKsNjadaXDmkszdmuvT80O6lJxV0bFuNvZHtHDrKtlkGkkYN8rDjbnbmPERVkvhm4Pdfx1K+VwjoAqH3lwy4sYNntKy5lv3rHX3sN4dhfL2cOdQpJ7E2LepIBXfLfFMJeCL3zFvG7xxi1lsCQ8hJAUaE24mxqHf/fQlGQpujiMbG+IxeIzYllXLmcXQAZsrpbmDwFrXPE1U/1SnTlkpRvFXvfd+KLOA2ryeoadzHeueILg9oEcWSCUsCx6PRo21uQBqrHW3Htq6dSm7Ths/a/5bzOMstmapQckDbm14sJA88xsiC9ha7HkqgkAkmwAvUN20JSPXZm0IsREs0Lh43F1Yc+0eIg6EHUEVJB64vEpEjSSMERFLMzGwUDUknlQBjW+m8GJ2q6RYR2hwTxtmdiE6Xr5Dm1zAcAAbXu1xpXEq9Ogs9VXaei/t/mnnt3GDlpEgYzCY3A45MVhJRKZMqMpZLMALZZMoVcpt2Ag2tyrjDYunVjkmrPdNapk1KbWqNOxW3osbsrEyxm18LMGW4JRhGwKkjjYgi/iprDSvWiud0UV1anLyZ817a/TnyL91a8/mCce4QpRUSWp1E5tUJEjha6sRc6EVSonOY76KpsGY6ENTlOXI9BDXSicOZ2IKnKc5zr2PRlI4hy0FGUniEvZuwZ8SSsETSEC5yjgNNftHnFU1Jwp95lsFKWx44/ZLR3u6MRxClrqeYOZRcg8bXojLNyZ02k7XIIgNdNEZ0HW5WwMI5UYhGmLDMwQ26FAbF3HG2awAFyQSxsCoKdec1ezt/ZdTcWyTvnuvLDKsaxJLDJ1YGjhjDG40W6KCXGpBubgX7bdUJUpRvLRrfUrrcWEvh1Rn20cA0TFWBFiRYixBGhBHIirpRXIIVMy1LvZY/1Nf3rfjV8flfcrn837Gu9y3a8OE2TLPO4SNJ3ueZOWOyqPjMToAKycV8z7DtHugrtDbeI21i8yStBgopI8qlghZ1Oe+l7vcX1uBZdL0niKscLFZ1eck7dEvH88vFiEHPbYinH4nYmMM6SdNBO5Mi3uGB61iR8YAmzAdotxFdYatHFRypWml9mRUg4O/I2q+H2lhGW+eGeOxsbGzC/EcDXMZKRDVjCtq7vybExl5VaXDSK0ayqNShynhoA65Rdbi4vbxW1qSxVDgp2ktV9ghLJLMd7x70wPA0EBeQyDKFysFQMAt7nVzl0AsdSdeVI4T9OqxqqpV0jF38W0XVK0XGy5mkdyjc+XCQJJibrISWWPnGG8O3P/AA8r8zwaqxjOs61tbW+xSpNRykTuk90QRZsDgWZsWzLHnW2WMsbFQ3h8tOF+RBtZGnf4paRV23/gjw5gVjd0p3woPsvPOsrTH3y93uF05qwawzX0J4DSyUP1OlxO4lC1vFeP5qXOg7b6h53Kd/DjEOHxRHsmLTNwMqjS5HJwdDbQ8dL2p2tHhyXR7P8ArzKVqiq7p3c/HSvtCCHp8wJnw5ZgWOUqJUIuerxKeLTxkJuOidr8wBnZ2+mGydI5eKXTOFUvmYKR1SNMpu1iSCLgG4GubV/SaynanZp6p3/kYjiI2+Ilbg7GfaWKOJWDoIkZw81yzSAgBYgCLFgALkaA+YuVMNGNFYdyutL+e+hVxPizpGu7wbdw2zcN0kzFUUBEXvncgaKtzdjYXueABJ0rtRe0UceZlU7Y3H7QM083QwRSnoYi6ck5WBUmzanU9ZgLWpevi6dKGVK82tXyWv5+aFsKbbvyI+7GNxWx8U4LrLhG98luwGhIHSJ/jGZSbaMLf4bXQxFOvG8VaS0tvfyOZU3F67Gt7e2Th9qYNoXJMUoBDKbFSNVYeMGxsdKIyUldHLVtGYliMP7UT+xsXh/e3BzToWPTjPdJLHgACVZQbi99bDMYnDSxcPhl8S2X8/nI6p1FB7aHW3N5YpsmHijfFFnF4yGQakNkXTMxJC2NuHbS2DwFSnLjVHlSva2rud1K0WsqNC2Pus+C2TiemPvpwk4yA3WNSrsEv8YjQX8XlJdw9NdqVXm2vYXrybpOPRMwbbf6c+RfurZn8wSh3CNEmY2+m/YBqTXMpqO50k3sesEAc5UZSbXHFb+IBgCT4uPGuI4mm3bUJU5pDqtNaIouzqfKqqzZhnBZTlFmAZkJBLD4ysNL8DSc8XFOyVy+NBtanb4chc3ZlzixBjLXKBgfCAuCK7pYiM9OZzOk46nrgcK8rxxot2kdY0HC7toBc6CrK1eNJanEKbm7DQq7yCNYZMwLBluC3UuZLXUC4AOnipLt07jHZYHvLEAEdSWSQEobWvYlSDqbMCNR5DwIp+jWVRX6bidWk4uwUbrbvQ4pT1/fbdRTpEXN8schBD3azWK6Cw1JOWl6+JlB6aItpUIyXiVG1NjTwZTNC0QYsFvwJQ2a2p0uR5b3FxTdKrGe0ri1SEobqxYbk7Sfpwig2jDOtrjKwICySEcUALCxDAZ2spJ1SxNmnJ+Q5QunZdDSdt7r4DEMmInfo3lw7Ocp6NXKoGMuVhcZQb2PK172pWliKsFljtcvqUKcndmK9FwYeUVs5boyc9nqT9ysYExADMylhkCoLmQll974ixNrAgqb2swrPr6xH6SSlc2Pa+8sWzYcNHKiq1kUxJciKMWDFeJOUaDtpGFN1JO354DcqiglcxnfHaS4zEyzqtg8l1B45QoUE+M2B+k1rUoOMFF8hCU05uQ2DS2FA/8AlP3GmLWpfc4zXqX8DRNzN0otp7HaKQlXTFSPFIL9RwiWJFxmHIj7jrWPitKlzQo90ENmSNsuaTCY6Ir1xIji5GYCwYEWzIcqkMNQRqOOVPG4Z4tKpT7yVmvD89RilUyaPY527jjtOSHCYNJJWzd8wy3sCAAPiqAxJY28nbGBwksLerV3askiatRT+FG7bo7A9hwqrNnkKqHbkcotYD8eJ8wHNOlGDbXN3ZzKTla4H93tJjgoTGLxrODJbxqyx3HZma3ly01RUc3xdDiV7aAO+7+Nw20tmLmErSCJo7AAJHGwLI+nxVJJOtUyk3p9/udn0LUnJh+/G5HtZI2MwsAmgLK+Ulr4VwwYkW75G4X+L5K7Vpx4cnZME7O5XHfTCrETGJMzA+8275iQSHfgNQNRxBOlzYZi/SK+fI2rfV4eHiMdoha/sX/cq3Wec+zJYhDCyKAqk3xDqSTNr3qknlx5aWJer0oTyxbuovT86L3KYzav4mu4rNkbJbPlOW+gzWOW/wBNq6OT5gwO6eIlwmKxbaHCEiRWBzMw7+3jU3vemKtXJ8NPZkRV9zdO5JHKuysP0wsSGZe0ozFkJ7CQb+alo7HTH7ou5CbTiWxyTxBjE5vbrd8jDsNhrxGh8R6i8ruQZNgtsx4WR8Ni8McK0bNkC3YJcWYdpJ6xDaghyOwlbF4Gdb/lpu72a/PzmXU6yj8LOZJ22riRh8NAZTlsJpCUMZuoM1hcKAFAF9STw5G3DYWeFi5Tl8T5La3j/ZzUqKeiWhvOwdkrhoggJZjqzcMzdoHIeKuaNGNKOWJzOTk7szPu84WaRsEFW8TO8Ztr74+ULcfNDW+mmqVlmb3tocPkU+w9i43DbwwRSOJmCdLI4FgYijpc6cRoPL56obu7HfI1/e74Di/4ab/82pjD/Nj5r+Smt8uXkz5U29+mPkX7q1K3eFqXdDjuWbKikxCNK0YT2LMCj299MhkSTiR3sYW/iI4XvWbiW73GKVtiy3k3Qjw+zS+Gjcl3g98AuzLCkjGY5B1OsWBY2vYHsqqnZy1OqjajdAXI4lxDFB12jYgdsxhPDhqZDccNTWk21QsKf/0uaps7d3CTYLBRRsJyuGmRTqq2m793KglAGDZb215gisvVMeQHd0LCNh9oYp2iKxTRGNLiwcJFEqle3K4S3jAprDpPK1umL1G1Jnl3O4ImxWDeVsoSSTJYHWYlOjViAeIDEX+TNTi082hFBmn+1COMTLBFmuMU6nrZpZZQLNHcBSpGZbg9mtJpjLMSxMT4eNsPMuRlmzFTa6kIFYXvaxuvmrUw1ruV9LGdVzNKNtS87mm0kgkmlZ7rGmcKgZpZSOCC2irfjfxcr1RiJJtRTGaUXH4mV239658cR0zDKjOVUfFzkEg9trWF+AprDQjDWItXlKW5C3fxWGixkb4i5jTrEXsC3xQ2h6vaOfDtqrFzy6LmW4eN1dkre3eJ8diizuluCKjZ1VRewvYAniSe0nyVGFyd2IV1LvNEOR2UX5W4eLtrRk8iuZ8Yxm7Hnu7vAMLihiGjVivA5c2Qn4wGZbm19b+TWsevVc7mtRpqK0G3i297JxDStI8mcjivRhQNFUC5sBc/abkkmppVVFKNrETpOTvc4FvBt5L+qtaO2hnyi7lrHb2MLfKH7jXcvl/cinfNqbH3E/1e38RJ/THWJi+/9jTo90FO6zsWfFbXwsXCOaIRxtxCkMxkJHaLqfJauKclGDa3/P8AZY9WcdyfYuIwu2MTAbFMPEUkYXCkvkaMr4zqfIDVLm5yzM6tZG20EHhjsHHNG0cqhkYWKnnz+8UAM+CjMiSlAZI1ZEbmqvlzAeXIvmoAkUAD3dChlfZuLWAXkMLADmV+OB48ua3jrqNsyvsB89YzdWZdnRbQU3WWQRZADmGYsqsORuQo8prutUesFsEVz5n0tu/HIuFgWYASrDGHA1AYKAw89UrYGWFSBBbZEJSZOjGXEFjKNeuXUKxPZcDlUWQXJkaBQABYAAADgAOAqQOqAMK333axGO27JAxCiSIPE5BKiNEtr/xhr+Wr4TyQvHe5y1dlp3C8BPFicerj3uNhCTw98jd+9/4Tc+UUvdyeZ7nb0VjYakgj43BRzALIoYK6uAeTIcyn6CKAHGDj6UzZR0hQRlueQEsF8lyTRYCBvd8Bxf8ADTf/AJtV2H+bHzX8ldb5cvJnyrt4e/HyL91atVfEK038JM3f3lkwmqBWOti3WygjgoOi62N7X01vYWUq0c7umXRnYtsP3Q8SqTAySs81gSzhwqjNoqlerfMQbW0txrmGHSleRMptqyBRMSQ+fW97m549oJFtDw0tTDSascbBFNvriGjWLOUjU8ImaHS5NiVPWtfidTxOutLPC9GjviHG8m9EuMCK5OSIBUUleQsCQABf/wB140zRpKmvEpnJyZ4bH202GIeMrnBUgt1goBJIAvbXt4jlbW5Xoqps9SKc3F6rQtcNvpOMQMQzyMyglV6XMgYqU0RlKjqltQL6+OluyS20LeMUm19pyYl2klcszdpvbxDsp2NNRjlRRmbd2UzYFieX2+qk54Wbk2reoyq8UtSThMO6gjMoFX0KVSCs7FNWpCTuc4jBux4qfpqK2HnN3ViadeEUKHZzgg3XQ9v/AGquGFqRknoTLE02mtfQsHwxItnI+2tFwvpcTVWKexCm2Y2gUg8Tr/7/AO61n1MHNy0G44yFtTgbLbmyjz+quVgp82ie2Q5Jk/Dx2AubkaXGnn7a0KUMsUmxSrUvK6Rcx/Bh+8P3GrZ/L+5zT7wVbj90Ndn4cwHDmS8jPmDhe+Ci1sp8Gs2th+JK9x+FTKrF3P3XIXZHfAEtGSyEyi6kgqSOp2EiqexvqdcfwFD3XIUZ3XAkNIQXbpRdiqhRfqcgAKOx+IcfwPf3Z0/Y2+tH5Knsb+oOP4C92dP2NvrR+Sjsb+oOP4C92ZP2NvrR+Sjsf7g4/gP7syfsbfWj8lHY/wBwcfwF7sqfsbfWj8lHY/3ewcfwIS907CiJIfa/3uNldU6QWVlbOpHU5NrR2L93sHH8Cd7sqfsjfWj8lT2L93sHH8Be7Kn7I31o/JR2L93sHH8B/dkT9kb60fko7F+72I4/gL3ZI/2RvrR+SjsX7vYOP4C92SP9kb63/wAKOxfu9g4/geL91iAyLKcEekRWRW6TUKxBYd5zyijsX7vYO0eA+F7rEEebJgyudy7Wk75m75j1ONHYV9XsHaPA9/djj/ZW+s/8KnsX7vYOP4C92KP9lb6z/wAKOxfu9iO0eAvdij/ZW+s/8KOwr6vYO0eBF2v3VY54JofY5XpYnjzZ75c6lb2ya2vXdPCKE1LNs77HM6zlFq25k20MCsrl+ly6AWyk8PppucVJ3uVRk4q1iP7TL8sPQPrrnhrr7HXEfT3F7TL8sPQPro4S+r2DiPp7i9pl+XHoH11PDX1ewcR/T7jjYq/Lj6s+ujhr6vYOJ+33H9pV+XHoN66OFH6vYjiP6fcQ2Iny4+rb11PCj9XsHEfT3OhsZPlh9W3rqVTj9XsRnfT3Oxshfl/5G9dTkj9XsRnfT3HGyU+X/kb10ZI/V7EZn0Oxsxflx9W3rrrLH6vYht/T7nY2cny/8hqUo9fY5afQ69gp8v8AyN66n4evsc2fQf2Any/8jeuj4evsGV9Bm2eny9v+BvXQ8v1exKTX/k5Gy4/lwfKjH8ahRj9XsTeXQ69r0+XH1beuptH6vY5s+hJcokIQPmOe98pHI9tE5RyWTOoxea9j/9k=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53975" y="-1951038"/>
            <a:ext cx="7353300" cy="4076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data:image/jpeg;base64,/9j/4AAQSkZJRgABAQAAAQABAAD/2wCEAAkGBxMSEhUTEhMWFRUVFRgWGBYYGBgWGhUYGBkYFxcXGBgdHyggGB0mHRcXITEiJykrLi4uGh8zODMsNygtLisBCgoKDg0OGxAQGi8mICYtLS0vLS8rLS0tLy0tLS0tLS0tLS0tLS0tLS0tLS0tLS0tLS0tLS0tLS4tLS0tLS0tLf/AABEIAKcBLgMBEQACEQEDEQH/xAAcAAABBQEBAQAAAAAAAAAAAAAGAAEEBQcCAwj/xABQEAACAQIDBAMIDggCCgMBAAABAgMAEQQSIQUGMUETIlEHMlJhcZGS0RQVFyM0QlNygZOhscHSMzVUc3SissJiwxYkQ1WClNPh4vBjg7Px/8QAGgEAAgMBAQAAAAAAAAAAAAAAAAQBAwUCBv/EADYRAAIBAgQDBgUEAgMBAQEAAAABAgMRBBIhMRNBURQyYXGRoSIzUoHwBWKxwdHhIzRCFfFD/9oADAMBAAIRAxEAPwCN3NNzYNoiczPIvRGMLkKi+bPe91PgitKvWdO1hWnBS3DX3HsF8riPSj/JS/a59EWcGI/uPYL5XEelH+Sjtc+iDgxF7j+C+VxHpR/kqe2T6IODEXuP4L5XEelH+Sjtk+iDgxF7j+C+VxHpR/ko7ZPog4MR/cgwXyuI9KP8lHbJ9EHAiL3IMF8riPSj/JR2yfRBwIgn3RdyMPs+GKSFpGLy5CHKkWyM2llGt1FMYeu6kmmiqrBRSsZzj5+jUHTU24eI1dVqKCucRi5PQiptG/IeauFiIyJdKSPRsWeRU+Vbfiasu7XVji+upwMc3YvmqIzfMlroL2e3Yvmoc2CQ3tg/Yvo1VxpX5FmSI/tg/Yvo11xpeBHDQ/ti/Yvo1PFZGRC9sX7E9Gjiy8AyIXtk/Yno1zxp8kiVTj1F7Zv2J6NHaJc0vQnhLkP7Zv4KejXXGl4HHDR2u025qnlyg/ZUqvysQ6fiI7RfkIz/AMP4Gh1J8rehKjDnf1ODtSQcVT0KrdeouS9CxUodX6i9t38GP0KjtM1yXoHBi+b9RDa7+DH6FHapdF6BwF1fqP7bv4MfoCp7TPovQjgR8fUcbXfwY/QFT2mfRegcGPj6j+3D+DH6Ao7TPovQjgx6v1Ovbd7d7H6Aq7jO2y9Crhq9rsb24fwI/QFV9pl0XoWcFdX6iXbL+BF6AqY15yeyt5ESpRS3d/MuthS9KjF0S4awsoGlgfxpyg86bkl6C1X4WrMrNqbxLDK8fsdGym19BfQHspStjVTm4ZFoMU8O5xUsx3s/a8s/6LAhwOY4eS5W16Xl+qwj3oL1/wBFiwUntJnhit5GiYpJg1RhxDaH+mul+pp6qC/PsQ8G1/6Z5f6XD9mTz/8AjU//AEl9C/PsR2R/Uy0hxiz4cSdGqHpMthbkDztTcKqq0s9ralLg4VMt76Gn9wbvcX86H7pKzcZyHKPM1eki8rNr7ZSAW0Ldl+HjNVzqKJ1GDYHY3eKaQ99lXjoQAR5L/fS7qSZaoJHjJtTq3MmnbmH46dtVJu5ZZCwW8MyXKtdR9P8ALrVqqSRw4phdsTeOOcAEhW4eIngQDV0Kt9GVShbYvKuODN+7j8Fw/wDEf5clO4LvPy/sXxGy8zD9qd6PnfgaaxHdRXS3K3LS6gi3OxXqVPLucygnsdA3q1STK7PmWm7+w5MZJ0cYNhbO9r5QTYaXFzx0uOB10pfF4qOHhd6voXYeg6j8C/XYmAAYf6xNl/2iLIVU21u0aldDfgXGlvHWS8TXfJJ9DTjh6VrK5W7w7tdCgnw7mbDsLhyBdesVN8ulgQBfQ6rca0zhsbnlkmrMWrYfLrF3RT7OwEk8gjiXMxBPkA4k+Lh5xT1WrGlHNIUp05VJWiFUm7mCgbo5pJpZVA6RY1Y9G1gSCIwSBrxJvpoKypYuvPVJJcrmlHD0orV3fOx47S3SRoTiMDIZkW/SIdWUgBiqiwa4BJswB00vV1DHTTyVV9yithYP4qb+wKYeFpGVEBZm0AGt6fqSik5PYVhGTllW4TRbuww5FxDStM65+hjUtZTmCNlUF+IB1y8R5ay3jKktYqy8TQWHpx7zu/AU+7UUscj4V3zxkZoXFmVSVF2DZXWxJ5EaHXSuoY2cXaotOqInhacleD16As2lwdLcb8iON61FLmhDLyCLZ+wwgD4zPFEy3W2hZr/o8pUsWtrop0pCrjpSX/H7jVPCJd8nYzYGFkH+rGUy3UCExsrm5sZArBWKDS5F7DlxtXDF1b/GlY7nQp2+Fu4MY/AmGR4pVKOjWYXB8Yt2gixBvzrQhKnVWaIlPPCVmTsBsO6rPMXTDXIMgAUjwbZuN200vwPZSlasotxg7sYpU20nIsJNk4NhZGnRypKK6FelbJdUQsqqzFtOI42APOiOIq31sXujBppXKTauy5cO+SVcrWuPJ+B8XrFaFGpGqs0RGpF03qRDTNmUXV9Bgb6DyVU9XaJanZXZ6SLbTs4+WmX8MbFCbk7sI91P0b/P/tWmcH3X5lOJ7yBLeb4VL878BWPjPnyH8P8ALRu6buJh4YVSb2OkLozMGVBIBoUkY6FXLC9+JtWEpSlNu176GnlSile1gP7smyAIo5wvWV8pP+FgfxA+2rcJK0nE4xC0uZJT4qGWwvgQ/fH7q2cL/wBb7mfW+d9jWu4N3uL+dD90lJ4zkM0eZou3dpiCO/xjov4n6PVWdUnlQzGN2ZptHFqFMspsBcm5Hbx8vHtpRXlKy3L3ZLUB8XvBiMUxXDArHfvja/iuToPILtz8j8aFOkr1NyjiSl3TyGxMWdTiHzHsaS3nuCPNU9opL/z/AATkn1Hi2pi8KR0vvkd7E3P36EH5w1tRwqNVfBoyM0obhhsjHrIqvERqOZOljqD2HUdvbSU4ShK0i6LUldGm7r7WMyZX0de3iRV9Kd1YqnGzBPu4fBcP/Ef5claWC7z8v7FMRsvMxDafejy/gacqrQphuVtU5izKI1w1c62OStcODJzXND3SCLsyR8xQvIUkYEDKhaJZLG+a4hzPpwtfTnlY15sVFNbIew6y0XbqF+xfe5GRlsiyLGFXUKpWwAsOp8Y30vYWvwrKktby31NJ609HyKWPCI8mMiZj0IdGOUoAJHiZZ9Gta4EVwL9/Y8RZynJuMJS3FZqzlGO1gb7mmIhQu7uVlzRLELqA7kSMqkHtdF5HnztWhjbzcVy5ieHsk2Fe746EIV6wMCzltSZHfrM7jjqWFzyObUaVjVtZNtf/AIatKyp6EjaE8OHxsjl8kTYctKRb4skPsfMLEEhnKi/G5q6mnOnZLbYXqPI02AWx1wqY/E9MWEKSSKhUroOnCDQ3DDKbWtz8VamIc3RjFCdCyqNhnsm4cSC+aabENKdcxaN3CodLsFVALdhU21N8nEfFK3hoaNC2VvYk7wzRpLhZ8+QsGVyLC0ZikMwN7jLmVW14HSiheWaKXL3OKry2b6+xnmPig9sBZ2aEmNy11DEGJXNiSQNdNSfHWvTk+zPqISS7QF+FKuTPG2fImHWMniscgzsw7Cz9KL8eoATWTVTUEvHXzNGlJObfhoXW8LA4YyA2lgf3vjmEq5Wjtc3vmLIRpmDVxQdp5fywVU7NgZ3VpoZMTDJC6MGjZHZLHVJT3xHPrN47Aca1sE5qDVvIzq9nJFlg4oGMYhJZYYp3RHKkCVXSMubCxKqV7eLEWpGtnUXd+Y7Sac1cJ5ljmwrpNqBGrtmvfK4JbU8xZCCBpbjScLxkrF803vsAW+eKWTBYV2fNiF6JZF0zDPBmObn8RDY82PirYwjlCpKy0M3EJSgrgSCx+L9JNaKzSEnljue6Nl4ce38B2eXjV8fg1K23I8ya5bbOlG2oT7qfo3+f/ataGEVovzFMQ7yQJbzfCpfnfgKx8Z8+Q/h/lo+j8BhI8ZgY1xChg8UfSITwdQpINjoQw+ysR3jJuJpLWKTKHuhvhnw5hke+dltlI4hgbX17LG3DXhRQhN1PgV2tyalsvxaHz9iYsjsh4qxXzG1aIkF2wvgQ/fH7q2cJ/wBf7mfW+d9jWu4N3uL+dD90lJ4zkM0eYTbzy5prWuEAFuXDMT93mrFry+Kw9SWhkm/ExknjwqNoSpJ5cSBftAszH6Oym8HFRg6jOKzu8oS7C2QixrcZUuAvhAczftPM9visKSq1XKVy2MUkEa7Ow4GkX03bN6V71TnZZlRSbb2Ktmy9ay6g81a+jearYVLNM4cLoBdgTex8YYjfo31Hb3pI+m2ZT2/RWjX/AOShn5oXh8M7Gs7Bx4WVCGBDG2nZexv6Q8VIU9JF89UR+7h8Fw/8R/lyVt4HvPy/szsRsvMxDafejy/gabrbFVPcraoSOxVNiGxUWJQRbo7xjCl4pQWglIzjvsjWK5wvBrg2ItqB9BRxmFdVKUHaS9/AZw9ZU3aWzCH2wiUxrBtGRInV1JvCzQqq9VOkf3xQx0AN7aeSs1QnvOGv8j+eF/hloU20t40jgkw2EHVkDK0hJJysbuLkAszWF2PIC3AWaw+ElKXEn6FGIrxSyx9Sl2FtVsNMJAAw4Mht1lPj+KQbEEcCOwkF7E0VVi1sJ0qjg7hhs7bsVs6Ys4U3z5WRZFVm79o8ygoS1yQpK6k2GprKnh6sNJRuaMK1OWsZEfG70RYdZBhmM88t888hzai4V+9ym2Y5UBKgi+ul+qWGqTabVkiKtaEVZagfs/GvDIsiEZlPBusGB75WHxgRcHy1qzpZoZWzPhUcZXCsbxRkPLFI0Mls/RERujupAQgOAFcL8dTmOUX1rJlhpxahJXXU0FVhNZouzGx+8EakyNI2LnYWJe2TIQrdHlW6BLizAEluHC9inh6ktLWR1OtGGt7u1gRlmZnMhPXZsxIAXXjoBoLcgNK1400o2Mzia3C3Z28kcjL0rGCQLkMiBSrAm7ZkYFWUkK2U8DmKkXFZNbDShfKrrxNGnWjNJN2YRSbbwcZSXE4xsS0YJiiRVVUZRdeot7tqLMxsOINwDVFOlObtGNvE6qTUVuZ1traPsiZpMiop0VFAAVbk20GpJJYnmWNbVCm6cbMzqs8zuXGyt4VyospZHivkmSwbQWUG4I70spuLMCM3Ckq+HknmjqNUa0WsrL/26wzoy4jGM8McllhVI0WXS4kKoWZkvxUADtGtqWVCV/hjr/Bc6qXekCe8u3fZcuYJkRb5VNiSSdXcjvmsFHGwCgCtXCUeDG8nqIYio6ktCnJplzvsUZLbjVBIq6scXuE+6n6N/n/2rWhhO6/MVxHeQJbzfCpfnfgKxsZ8+RoYf5aDZtqzZ16N7dII2W4U26RVbQsCQLmilhMPUpKc47Xvvy8i516sZWi+hC2l0rNnkYu1gSSeBuy28WqnhpTNB0UskEl/eif8MrrKbeaTv+f6BPb8eXEP/iIf0wGP2k1mWtoWsIdhfAh++P3Vs4T/AK/3M6t877GtdwbvcX86H7pKTxnIZo8y33kVhiH7M2uttLKfw+2sSr32P0+6ZVj47bTUE3uCAe0lXUfzU7DXCsrelQ00WZLDgQCPFzBrL1uNcj2w5dLZha4BHOxOvkIodmQjzxLnOLAAZLm3O+g+6jkFtTLdrLfaEYXjxPpSP/TY/TWtS0wrb/NhWXzDQNiw++JbkV04eDax5nRfMaQjuXPYsO7h8Fw/8R/lyVt4HvPy/szsRsvMxDafejy/gacrbFMNytqgsFUkWFQAqhghVCuS9hVJKdj2ggLECxNzYAcWPYPF46lpL4pbHCbk8sdwlXdI5EkxOIjgDjRTyFjkuxIUAlbcT2+XMrfqeaVqcbofo/p/1MjbY3RkhjMySJNED3y6NY2AYLc5luTqCeBow+OhOVpKzCvhJR7ruDwFzYa34W1JvwAHM1otf7ElfZBDFusVjWWeZIQxIy2uwtm74khV1UjiedZs/wBQV7U1cfp4K6vJ2GxG6rdG0sEqTKGIAAsz6qAUtcNqwFrg/SbUU8fracWgq4JrWLuD1aKel+QhbWxfbE3XedTI8iwxj4zgknidFHKwbW/Lx0jiMfGm8qV37DlHBymrvQt5twA4JwmLjmtpYgKCfBzqzKD2X08dVR/U1tONvzyJlgrq8WB08DIzI6lXUkMp0II5GtJSjJZlsKNNOxwB5q6UWyG0hE1L0VkEVzY1Ql1Il4D12spy8wqnKRdjVBIT7qfo3+f/AGrT2E7r8xbEd5AlvN8Kl+d+ArGxnz5D+H+Wgy3ZOeBGNr+xZFvyTo2K5vKFKnz1xFvh2X1r7+H3aL1bNd9H+e567WhtzHXLMtte/PSKD2d+32VEH4Xy2vy7t4trysgn57399f8AIG7zJ1o27Y7fSrMD9lqisrVJef8AOpzHuoudhfAh++P3Vq4X/rfcQrfO+xrXcG73F/Oh+6Sk8ZyGaPMJN+sMVKyD43HS98oJ89hxrJrLW47TeljNN+9kOQk8QOaO3C2Yga3FuJUi/peKrcHVSbhLZkVYt6ombr70rKoGYLIBe3Z5BzTycOB5E1YjCypu62O6dRNahHgNpqy5Syn6QCvb9FKuFtSxMpd4tvRYdWAPWN+B1byevgPMDdRoTqvwOJzUUDG6eDeSVsVIOPe8hbmR2CwyjxX8VO4qajFUo/cppJt5maVuTgc0+cjSxa9j/hI48ySftpSmm2WTdkc93D4Lh/4j/LkrYwPefl/YhiNl5mIbT70eX8DTlZ2RVTV2VtU3TOmmPQA1ACoBDqt9BQot7Eyko7nrYLx1PZyHl7asso6lTbkFnc1wImnkYuysvRgEKzXDs2e+U3Xqpx4WuOdZX6lV+FR6mhg4Zby6BLstElkTEToskmJTpczhWCIwBjhjuCEChraC5ymserKUXki7WNSlCMoZnrctRhkw2KVYFVIsUj5o9BGHWPpo5iOCMCpQ2Gul+VhT4kHd6x5lTjls+oBbH2Si7UmizrGsLSMhOoXrKEAsDwEmnG2UVq16suyRfNidKC7RZLYKcOiyTCaVFdmlkijLAMsMUDyRhI1a4QnoySTrdrdhrKqtxWSPS5oUYxqXm1zsStrYFIZYJYFRBiCsUiAdV+kDi7KoGqOqkMADY9tFKTneL10v9zmScVddbAJtTZi+2SRuy5ZjE7EdZeuBmOgF7kFiAB31a1Ks+yt80IzprjpBXPCHN5cskcHRKsf+zMsgDvM66BsqvYX0AVqyW5Qimt29zSSU6jvyLLbmDihgOMgRY5YASSgVc4QBzGwVQGR1YjhoQCORqKVSUnkk73K6kN5JbAp3VsKgxEMoFjJGwYDmY2GUnssrhf8AgFa/6a80WnyM7GKzVgHZq0pSFYxOc1cZkdZRZvLRn8CHC3Meu9zgcV1ciwxoCwT7qfo3+f8A2rT2E7r8xbEd5AlvN8Kl+d+ArHxnz5D+H+Wgn3Hxirh2LXYJJIjAWuEniKfeL/RVVGLm3Bb6NecWmXOSirv8uifjTeON/wD4o/pKF4T9yeer5U81SUPF+jSl/k5TtBS8F7XX+AX3iW8KN4MjL6QDD+k1Xi45amnREU3eJYbC+BD98furRwv/AFvuJVvnfY1ruDd7i/nQ/dJSeM5DNHmadtDBrMhRufA9h5GkJRurDCdmAWN2Z0WZJAR22GjX+MPp1vy+jRGcXFjMWpIC9vblxyOWgJRjrpzPaF0+wjydrVHGzirS1RXOir3RUjdzH3sMQSO3pJL9mmh8wNX9pob5fZFfDn1JmA3KAbPO5ka/A8yORFyWPlIHaKqqY1tWgrHUaOuocYXZWY5UjPIAa2PDW/A+bS1JLNJl7sg72JswQR2+MdWPj7B4hT0I5UKydwI7uPwXD/xH+XJWhgu8/L+xbEbLzMR2l3o8v4GnqlralEb8itt46WcE9ixTa3Oa51ROjHqb3C1joLVkYX3OJTtsegfLw49tW5lHYqs5PU8SaWlJsZirFzuptgYWfM4LRupR7WzAHg6X4MD9hI50njKHGhZbjFCrklrsGMG0GROkiaCWIvZUd2QoZjrGCFZXjLEnKwut7XrIcU3aSdzT1SvBqz9jvEbXOGl9k4t42kCskcEJIVQDYxIe0lUDOdAhsONTCnxPhprTmzmpJQWaT1M/w2P9/Msy9IrsTKgJXMrG7KDe4tpbXkK2pUL0uGtzMp13CpxDQMFiWJL4N4pY2bpBHIxjZHICswYAgZtM0bAgm55msOay2jVTT6o1u98VN6PkeW0cQwYS45440jBVIYbkIGUAkeHIVZwALAXJ7Kmmr/DS9wl8PxVGAGLxeeQuq5QLBFuTlRAFRb3udFF9eN63adFKnlfMyKla9TMHexcUjoDhWRCI1WSGVmUHKWK2cXZWUlsr63D2INtMatSnTeWotL6NGpCop/8AJB69Cf7IfExLNNJBDhReQhGuZ2Qm5kYqnMC4C9bhVLioytBfEdp3j8bsjPNv7QSaZjCGEYJy5iSSWOZ3NySMxPDkAOd62MNBwh4mZXnnnfoVtqZtcpuOBXSViGx67Rwx710jm4rVDJQ1QdWCfdT9G/z/AO1a0MI/hfmJYhfEgS3m+FS/O/AVjYz58jQw/wAtFtuO91xUfMxrIP8A63AP2OaqoSy1ov7eqLmrxaCGQYWCFPZZYPiD1CuphQcJGHYSR23HDhXWJxlXjWo2tHe/N9Pt/J1So01T/wCTnt4LqVG8OzikEmodepIjqbq4zZbg+Rq5q4mFdRa0aumnuv8AWm5HBlTunquTOdhfAh++P3Vq4T/r/czq3zvsaZ3GNsYfDriunnjizGLL0jqmawkva51tceelcVCUrWQxSkle7NL/ANLsB+24b66P10pwan0v0Lc8ep4YreTZsgs2Mwx/+6O48mtcyw85bxfoSqqWzB7aD4Bu9x+GI7DMot5LN9ulVPBz5R9ixYiPNkFnwtxbG4bjc+/x66EeFpxrjslVf+WdceHUk4QYG92x2FGlrdMjaecX+m9dRwdTnF+hDxEeoR4DbuzYRZMXh/KZo7/fpV0cPNbRfoVOrF8yX/pZgP2zD/Wp6674NT6X6EcSPUAu7BtrDz4aFYJ4pSJ7kI6uQOjcXIB0FyKbwlOUZPMraFNeSaVmY9tNLqNPjfgaYrK6RXTlZld0bdh8xpdZlyLXZnQQ9h8xrtXa2OGrC6I+CfMaMj3QZuo+Ruw+Y10m2c2SG6Juw+Y1LTITsN0TeCfMaqyvoXZkx+ibwT5jQovoDaOkVxwDDyXFEqKb2OYVGluM0bEkkMSeJIJJ8p51MaSj3VYiUr7sboW8E+Y1OV9CbodI3BuAwPaLg+cVzKlmWq9iVUtsx2icm5DE8LkEnyV1GhbZHM6zluxxh28FvMau4duRTcTBxwVhbhYGqqt5aNX+xbS+F3TOHjka2YOQOAOY28l+FLKjf/z7F7qX3YhA3gt5jVqg+hw5LqP0DeC3ompyPoRmXUXQP4LeianLLoRmXUXQP4DeiaMsugXXUXQP4DeialRl0IvEfoH8BvRNS4y6EJrqN7HfwG9E1zkl0Osy6hLuuhEbXBHX5i3xRWhg01F36imIaclYE95IWOJlIUkZuw9grIxkZOtKyHqElw0S9ypxDilMysImV0k0bvSp00GmoUUpKFRK8VqthiEo31ehF3kx8uLxDzFGAJsi2PUQd6oHL1k1FOjKEbWf+wqVVKV7njhsZiEieEBjG41UqSAfCXwTy04+apdFt5rakKppa4Q7FUjBgEEHpjx05VtYVNYfXqZ9V3rfY1fuVbq4PFYJpMRAsjiZ1zEtwCoQND4zSWIqzjOyYzThFx1QZe59s39kTzv+aqO0VOpZw49Be59s39kTzv8Amo7RU6hw49Be59s39kTzv+ajtFTqHDj0F7n+zf2RPO/5qO0VOocOHQHNsYTYmGnbDvgpGkVVciKKeWytfKSUvbgfNQ8RUW8g4UehUzbY3cR8j4WVXuBkMGIDXNrDKddbjz13GrWazJ6EOEL2sTM+xP8Ad2K/5XFeqq+1T+sngx6D5ti/7uxX/K4r1Udrn9ZPBX0j59i/7uxX/KYr1Udrn9YcBfSOG2N/u7F/8pi/VR2uf1kcCP0jSy7FVSzbPxSqoJLHC4oAAakkkaAV0sVUbspkcGK/8nhgtqbAmv0ODmly2v0eHxL5b8L24cD5q6nWrU+9KxEacJbIud3tnbGxrSpDhSHhsHSRJYmXNqOqxB//AKKjtNWyeYnhQ6GPNxPlNbKM8QqQHFSQOTXcVcorzcErCz13lQv2iYs5oyoOPMfpDU5URx5i6U0ZUHHmS9kDpJ4UbVXljVuVwzgHXloa4qfDBtdGWUqspTSfUfa3vc8yLoqSyKo42CuQNeegop/FBN9EFWrKM2l1IvTtXdivjSF7IapsHGkP7JaiwcaQvZLUBxpEnCyFgb0FtOTktT3FBYdCpAG8VtGUO4DkAMwGg4AnxVnzqVMztIZjGNloeXtrMOLm3bYerSuOPVjuztU4S2OotoTsbK5Ol/iiw7SbWA8dcvEVOUjrgw5o7faM4FxJccyCp+7hUPFz2TJ7NHdo8Ttibwz9nqqO2VebDs0HscDbE/ht/L6qO1VfqOuzw6Ft07PhlZjc5zr5M1ORm50U31FnFRqNLobB3Ev1e38Q/wDTHWPi+/8AYfo900Cli0VACoAVAGNb+71y4DaeKXDpmmxGHw0aNxyEGTUL8drsABwvxvaxZoUlUtfZFdSeXRFl3Pdyjh29mYwdLi3JbrZ36EnvrsFIaS9wWvpwHMma1bN8MdiIRtq9zQfZR8H7JPyUvY7K7bu0pEjXIchaVFzWJsGax0dQtzwHjIqUiGD2J29ihhzKJcrCKSTK6R8UDkfFBt1QSDbQ6XrpK8lGxLSSbTDCLFkgEqQSBpZ/yVxYDo4g+D9kn/ToAybezdibZ0/tjsy6BbtJCA1lW4z2UgZojpdR3uhFgBlcp1VNZJlMo5XeJO7kW1fZe0MficuTphG5W+bKbAEA8xcGl60Mlo+ZdGWZXM7fifKfvrbRnMQqSBxUkDmrIC2J2QW9zbYEGNmlScEqsYYWYrrmA5Utja06UU4k4KjCrJqSD3E9z3Zsa5nVlHjkfzDXU1nrHV27J+yNF4Kgt0VkW6mzXYiOGRsvFjK4A6pa1xcXsOHG+lWvE10tX7Faw1B7R9x8NupswmzwyoewyPp4iON76cPs1qHicRya9ECw1DnEu8H3PsArJIiNdWV1PSMRdSGB42OoqmWNrNOLfsXRwdFNSSFiu53gZHeRkfM7M7HpGGrEk+TU0Rx1ZJJP2CWDoyd2iom3Q2UuU5ZCrBjmEjWFuR1vr+IquX6tKMoxc18V7bW0312D/wCfSaby7efM88LulstygMcils2b302TKCes1xxCk/faq6P626uXLLWSbStrpo79Dqf6bTje8dvEs4O53s11DIrlTwPSP5D9tML9RqyV0019jjsNHp/IA90nYEGCmiSBSA0ZY3YtrmtzrSwVedWLcjOx1GFJrKgcwPA+WnSmhsyVQXjipIBLGfpH+e39RrKn335sfj3UcNGy6lWHlBH31XmfIlxTLLYE0SZ86ZichAubDKW6zJY5wCRdRbt1tSuJg5R+DQZoSUZXlsXG8W1IJAxC5+o2V1JXKzBrKdOtxUZL6WLXFtUcLSqwer5juKq05LRAigJNgCSeQFzWk3bczkuaY8kZXiCPKLVN0SXMHwVf3h/urRp/IXmJS+a/I2TuJfq9v4h/6Y6ycX3/ALD1Huh7LIFBY6AC58gpVuxaZDtLuhYuc9JADDhyWMbZQXkRNC1jcakG1vL21XKoou3M7US23M7oMj4hcLjFAaQExuvxrd8GtpcX5eO9ra9RkmrkNGl12cmeyYGN9s42R0DPFgoejY65M/ShivYSABfjx7TXak0kuRDSCtcWEIUhus8liFJAPSMLG3CoIOI9roR3sgNr2Mbg6C9uFr/TQBBxONLqVYKwvqrYeQjxaHjr94ouBHkhitfoICP4U3HjsbaXI+2pzS6kWRPh2k19dV5gRSA2se3x25f9oJJR2rHpo+v/AMb+qgBjOHKkA2sRqCPjw8jQgAfue4ZItsbUSNQiKy2VRYC4BIA5C5NTN3im/H+SUrXMufifKfvreRmsQqSBxUkDtVkBbE7IP+404GInJ0AhuT2AMKR/UtYR8y79N70vIv8Ab+2leaJLuZJXaNYwisIyD1ZOPXQG2Zb62bUWsFqVJqLfJa3v7f4G6tVZkub02AjbuEkjkKYmPE4iRQxLXMcQC2DGMZCSg063VGo0FP0pJxvBpL1f3139RCrFp2mm36L7aF7srd6aNOkDSRIgV5MNIelLq2qiMFVGckADTie+uCtUVK8ZO275Naeu+n5YYhRlFX2XTf021Cbcrb4lVSD1JCRlJu0b9h0sxN+I4g3stqUxNFxb6oZw9ZSVz2343h9jLchlykFSr2MhIIy2twB437OFrXzpU61aoqFK6b1zWTirPVPW+3LndajM6sKUHUnZpaWvq77WB/B7BlxEbzSPZEBYDvWsBmVSuoDL3v26nhTRgopumkt7vvJvXM42t8MnruuiVt+5Xl3r+C2aXJPfVbe97nT7ruIWlw7gFDwa3xV0JIAuBmv5RwNVYOq8XQjVrRzZr3itOetrtq7tbkrN6omtT4MnGm7Wtq/LS9lfn4+TJe6e8ZMrQkOzx2jyk5A1zdpAmoHAnyEkmrqdOpSVOXehNLKo2tBLk3o20ra82rJHPEjNyjtKO992+qX55lJ3aPhEH7o/1GvRfpncl5mR+pd6ID4HgfLWkKUNmSqC4cVIA9hgOmkLG1mOo4qDKquw8YQtbs48qxcTvK3iadCzy3L3a+Gw4SPIgRmy8GuCpy5wxuc1uuc3EZPGL4+DqVnN5jUxMKagsoHXrXfxGWlYcm51JJ8ZJ81+FCSId3oX+7iwlffiSTIBk4K4y3VWe91F8xy2OYjxUrjJVcnwsawsYZtT33khwyhwnVZQDlUDISWSzaGyGxYCwOYA8LXKuDnVcVnd0MYuNNP4SHB8FX94f7q9HC3BVupiSd6r8jZO4l+r2/iH/pjrIxff+w9R7oXbxwNJhZkXvmjYDlxHkP3Uqy5bmMbqyJGixueidIyrs55olljAspv1Qp4ElRa9J1oyzXWqLU0Q8DhVkxULxILqzscoHfy9RV1PWHXLXOUkDQGraSaVmcuzZ9BoNBfspgrAdf1rtH+Cw/8AnV10+5DCrBtdb66s510PftxHKgg9qAGZrC5NgKAPNcUh4Oupt3w49n3UAetACoAiYtrOnHUEcL/Hi49gqUAE7jfrvavzk/pWofdj9/5Ov9GUvxPlP31vozGIVJA4qSBzVkBbE7INu5WR0mJucoMKgnhZTIoY35aE0pj9o+f9Fn6fvIINlPEu155G0iw+FujFcuUEIW5CzXeUdvHnS01J4aKW7ev56DMGu0Sb2S/P7KfZm+Ep2msk8zR4cvItjcoF1yjUCwvkuQBwF6unhY8C0VeWhTDEy495O0S+kgixeMeSPpHiisZizlBdiAoVGIAVOjZs3G9ragELpyp0kna720/N7jNozqNq9lv+eBD2Dh40xm0AWKCOYPEL5QXcSjLb4wOmn+EHlXdWTdKn4rXyVjilFKpPz09yFvkhOMw6MmQGRnZL5rN1TqefE+esrCxyRxM3HK2kr5r3Tusy+m/TwG8R8U6Mb3V27W5q2nj/ALCfbMSRsRFISD1XIvdAdCpYd+PFxHOsSrRo4auo0qmXNvDdWfO3Ky169LI0YznUheUb22f9eP5c8okXpTH0pMQIPSEE5SQPi8AeWa2nE6Gua1PDupHD8XLT6J6PXa+39PZfEmyYSqWc8t5den2/OuwPbXhWPayCPVWSxPHMMt++4cQBflYVtSow/wDn1KMY3UZxtFPLvlur7q92/G7M3O+1wnfeLu7X2v8A6RF7rKkSYUFMloLZL5soDEAX56Vufpfy3fw/gzv1LvRA/A8D5a0xShsyUKC8cVJAKYhiJXIJBztw8prKqRvJ+bHoO0UPisRIQqMTZVygZVUAFi5UWANrknsP0Cl3SgnpuW8Sb32IwFWJWIzXERU2voQzuItey31FrWvcdhHOuZRi+8SpNbHpjZpZHLSlixNzmGW54XIAGtha/GqqcI/+TqcnfUs4fgq/vD/dWnD5K8xNv/kfkbH3Ev1e38Q/9MdZGL7/ANh+j3Q/NLFp847Hw+IxW0sTBLYEzOouL5DLI5AXnl6NpXA4EqpPAVzZWViUaVjt24MGYsRGSpVo41jAuHcuLBVFra5j4hm5UrHMqlrlnI0SnCoBk/Wu0f4LD/51dX2ICF8WU0ABuz/GA/2jCgg9DiJPkv5v+3loA852dxlaI20OjkEEaixGtwRQB4DCn5J/pmk8nbQBLOIk+S/mHqoAXsiT5L+byeKgDmRiWUsuU2Ol7/7SKpQAXuP+u9rfOT+lah92P3/k6/0ZS/E+U/fW+jMYhUkDipIHNWQFsTsg97j0WafELwvBa/ZdhrSX6k7Ri/Eu/TleUvInb2YWZCMiExJnR8KmdY3RhdrC5GYZicwGl0IGgBrw8oPfd89L3/P7Lq8ZLbbp4FBi8Z00UKQJhSISrI3vcMoygaTI7AOSbk5bqxN9OFMRjkk3NvXfdr7WF5SzRSglptyf3uTMftxvZjYkdGZGRoUw8WWQyggrmmZLqON7AltANB1q4hRXDUNbb3elvL8sdyqviOa32stb+YT7pbMnbohiHeRlZpWLnMFLWGVb6gaMthYXLHW2imIqQV8ityGqEJaZnfme++GyWBzJnRQ4bqyW6Qm7MDc6czbhpqeQ8/XhTo1HWcIWas3JNvM2krK3LrvZuy0NFZppQTlo9LaKy3/Nr2IOydswNE6zJaTIwBPBSQVHV4L1gQD5eQuZoYSjh20o6u/xaybvrvq9mr202vZuyiVeVRavbltb8a/xpqSJdrYaOJrgNIWJVlI0BAA6w4i44cDS2BoKpg40q0G5a3Uk1bV83qtOmtvAtrVMtVzhKy01X5/JF3ewMksrSasGt73nKplvZiBccNNQL6jQ3N+oUKVRRoKEWod7N3tdtbO/k3ZbX0Vuc04t1G2s21ttPD+7eNutR3Yogk2HVRYLBYDsAawr1/6Z3JeZhfqXeiBWB4Hy1pClDZkoUFw4qQKvY0atiJAVzatfrZCqktnlDXFig1GvPyViY+bink3NHCQvJZti62vhomjFoySsI0LkCOK4JbVrOULPw4G/irFwlWrnbka+Kp0401lAYGt2/Mx0IGhWb0Jem5f7uQQkDpSdZLZOAdcqkAvfqgHMctutb/Daksa6sYfCM4TJKerJO9axEyMHPS9UldWDMSgz5r9U2LC2uYC/LVTB1KuVZhrGQp5tCBB8FX94f7q9JC/BXmYb+a/I2TuJfq9v4h/6Y6yMX3/sP0e6aBSxaDke7Crjzi1CgMvW7WcDKp+gM/peKotqSez7Id8YkshHRQhjGvMyP3zt5BoPnN21woJScupN9C9qw5MO7pD4qHa02LwoJGHw8HS21HRv0gIdeadXXs0OlrhvD5GskuZVUzboPt0t6o8dCJIWKsCeliyO7RszFrXAsRY6Hn5QQKqlKUHZkxkpK6L/AKU9r/VP6qrszo6Sftzn/wCpx/bRYDv2QOx/q5Py0WYHL4jQ2Dg8iYpD9ltaLMDjpT2v9S/qoswATuh7+jCkYfDEyYsjLbI3vRcoUOW3Wc5RZfGCeQLNGg5ay2K5ztotyr7i2HmjxuOTE36YBDJmOZszdc5jzPW1qqs4trL4ncE0tQBfifKfvrbRnMQqQHFSQOasgLYnZB73HZ1TETF2VR0Q4kD4w7aS/Uk3CNupd+mtKUrmlbUjw0460sYYWswcXBBuOBB0PMEEa2Iuay4OcNkak1GXMF9p7r4WQrcQGzdZhIMzLoLXDKc2nFs3HyWahiKkb7/nr/QtPD05b2O9mbs4eM6SRRjh1XXMRpcMQbsL30LW14VE8ROW6bJhQhHayC3AyYeNQkckfId8tyeA/AW+gUpJTk7tDMcq0R6T4iBtHeIlTcBipysNL68DXOSXQnMuoM4rYOHYraePQHM5cBtO8AA0I7b9p8gVWCaas3a8nJb3cvPRWfRf5O3VTXK+iXK1iPgd3MOGR2eIXuXHSgspAKplOoPxT9HMG1EMNiHCMasm1ZqSSsnd30tZ6a/zyBzpqTcVbVW12/kv1lhgiJjeJpFW2a65iL3PA3IHJb8gKZo0MijDWySWu+nVnE6id5aXMs7pmMaWSBmKkiNhdbajNx89/NW5gY5VJIx8fLM4gxgeB8tPC9DZkqguOhUgCWLciVyNOu33nz1kV4pzfmaFJuyFPincKCRZVCCyqvVBJC3Ava5Jt/2qmNCK28/uWSqyas2TdiYSNy3SPl4BepnF9WbThfKrWvcX5cKjEznCN4onDxjOdmXO8WzYlBIcArHYLkUlmUGxZlC5SVRy1weWnZnYLGVHKzQ7i8LCK0YJrIwvrx4jQg+UHQ/TWnJOb+IQjaK+E9cXiXlYtIxZibk2AueF7KAL251EIRhsdTk5FpF8FX94f7q0o/JXmJtWqvyNj7iX6vb+If8ApjrHxff+w9R7poFLFoqAFQAqAATb2ydoR46XE4JYHWeGONllBNujLcLOt75qLkgXszcHamGxRxOHSCMkk9ELmLKeKZS5OW+oF9OVrVfLEuUcslfxK1TSle4WAbb54bA+g3/Uqi5ZoMV23yw+A9Bj/m0X8wshsu3P2fAfVt/1aL+YWQ2XbnyGA+rf/q0X8/z7BZHniYNuujKIsChYEZ1jOZb81zSEXHjBrpSSZFgc3b3D2pgpjOkWGllN7PMGcoTfMy2kHWN9WNzx7Te6piHNW28jiNNLW4X7h7vYyHGYvFYwRhsQFJEeiggAaAkkCw7aobukiwxx+J8p++vQIymIVIDipIHNWQFsStEc2qy4pZiy+Ki4WYsviouFmLL4qLhZk/YA/wBaw/7+L+tarrfLl5P+C2hfiR80Lb4visR+/l//AEaij8uPkv4CvfiS82QMviqwqsxZfFQFmLJ4qAsx8vioCzJeCGh8tAxRWjJVBcOKkgE8XGekfQ9+3LxmsqcG5tvqx5O0VY8SDyUn6DUOXREZep74DFSROHUagg2ZMwNuBII4iqKkJVFZl9NqGx64naEzp0bXIve5GZrWtlD2uFtxXnXEcNl1sdzxGfRshZG7D5jVtn0K7ofI3gnzGiz6EXRcxD/VV/eH+6n4fIXmLS+a/IP+5puXh8bhGlledWEzJaOQotgEPC3HWs6vWlCVlYbpwUldhZ7l+D+VxX159VUdpn0Xod8KPj6i9y/B/K4r64+qjtM+i9A4UfH1F7mGD+VxX1x9VT2qfRegcGPj6iPcxwfyuK+uPqqO1T6L0Dgx8fUqtj7pbLxMkscOJxJeFsrr0xB7My6dZb3FxzBFCxcmr2XoS6CXX1Lb3McJ8rivrj6qntU+i9CODHx9R/cywnyuK+uPqo7VPovQODHx9Re5lhPlcV9cfVR2qfRegcGPj6i9zPCfK4r64+qjtU+i9A4MfH1H9zPCfK4r64+qp7XPovQjgx8fUqdr7s7LwssMU+JxCNOxVLzaXHhG3VFyBftIqFjJt2SXoTwI+PqW/ua4T5XE/XH1VPa59F6EcCPj6i9zbCfK4n64+qjtc+i9A4EfH1PL3LcD2zemPy1PbangR2eA/uW4Htm9Mflqe3VfAOzwH9y7A9s3pj8tHbqvgHZ4DN3McAASWmAHE9IPy1Dx9RK7sHZoFZu9ujsnGoz4eWVwjFGGcXUgkAkW4G1weYqe3VensHZoHvt7ueYOHDTyoZc0cMjrdwRdULC4y6i4qyljKkpxi7atHFShGMW10MN2ptGRJSqtYWGlgeI8YpydSSqWWxTGEXC7Ip2vN4f8q+qp4kuoZI9Dn25n8MeivqqOLPqdcOHQXt3P4Y9FfVRxZ9Q4UOg/t3P4Y9FfVRxZ9Q4cOh0Ntz+GPRX1VPFn1I4ceg423P4Y9FfVXXFl1I4ceg/t3iPD/lX1UcSfUOHDode3WI8P+VfVU8SfUjhw6D+3WI8Meivqo4k+pHDh0H9u8R4f8q+qp4k+ocOHQY7dxHh/yr6qjiz6hw4dDn2/xHh/yr6qONU6k8KHQX+kGI8P+VfVRxp9SeDDoL/SDE/Kfyr6qjjVOpPBp9BjvFiflB6K+quXXqdQ4NPocHeTE/KD0V9VVvE1evsjpYen0LvDYx5cKryG7dIRewGgvbhV8ZynRvLe5TKEYVbR6Gy9xP8AV7fxEn9MdZGL7/2HqPdDjHYtIY2kkNlRSxPiAvSspKKuy5K5G2FtmHGQrNA11OhB0ZGHFHX4rDmPwqSCe7gAkkAAXJOgAHEk0AYxvvv4+PlXB7MlZEGczTd4GUaXVuOTUm4tclbGpllpQdWsvh0subf+PzzmKcnaO5Rba2TisAYcZhsRmbDxJGesrWVALiygApYi6m+mt9NKsNjadaXDmkszdmuvT80O6lJxV0bFuNvZHtHDrKtlkGkkYN8rDjbnbmPERVkvhm4Pdfx1K+VwjoAqH3lwy4sYNntKy5lv3rHX3sN4dhfL2cOdQpJ7E2LepIBXfLfFMJeCL3zFvG7xxi1lsCQ8hJAUaE24mxqHf/fQlGQpujiMbG+IxeIzYllXLmcXQAZsrpbmDwFrXPE1U/1SnTlkpRvFXvfd+KLOA2ryeoadzHeueILg9oEcWSCUsCx6PRo21uQBqrHW3Htq6dSm7Ths/a/5bzOMstmapQckDbm14sJA88xsiC9ha7HkqgkAkmwAvUN20JSPXZm0IsREs0Lh43F1Yc+0eIg6EHUEVJB64vEpEjSSMERFLMzGwUDUknlQBjW+m8GJ2q6RYR2hwTxtmdiE6Xr5Dm1zAcAAbXu1xpXEq9Ogs9VXaei/t/mnnt3GDlpEgYzCY3A45MVhJRKZMqMpZLMALZZMoVcpt2Ag2tyrjDYunVjkmrPdNapk1KbWqNOxW3osbsrEyxm18LMGW4JRhGwKkjjYgi/iprDSvWiud0UV1anLyZ817a/TnyL91a8/mCce4QpRUSWp1E5tUJEjha6sRc6EVSonOY76KpsGY6ENTlOXI9BDXSicOZ2IKnKc5zr2PRlI4hy0FGUniEvZuwZ8SSsETSEC5yjgNNftHnFU1Jwp95lsFKWx44/ZLR3u6MRxClrqeYOZRcg8bXojLNyZ02k7XIIgNdNEZ0HW5WwMI5UYhGmLDMwQ26FAbF3HG2awAFyQSxsCoKdec1ezt/ZdTcWyTvnuvLDKsaxJLDJ1YGjhjDG40W6KCXGpBubgX7bdUJUpRvLRrfUrrcWEvh1Rn20cA0TFWBFiRYixBGhBHIirpRXIIVMy1LvZY/1Nf3rfjV8flfcrn837Gu9y3a8OE2TLPO4SNJ3ueZOWOyqPjMToAKycV8z7DtHugrtDbeI21i8yStBgopI8qlghZ1Oe+l7vcX1uBZdL0niKscLFZ1eck7dEvH88vFiEHPbYinH4nYmMM6SdNBO5Mi3uGB61iR8YAmzAdotxFdYatHFRypWml9mRUg4O/I2q+H2lhGW+eGeOxsbGzC/EcDXMZKRDVjCtq7vybExl5VaXDSK0ayqNShynhoA65Rdbi4vbxW1qSxVDgp2ktV9ghLJLMd7x70wPA0EBeQyDKFysFQMAt7nVzl0AsdSdeVI4T9OqxqqpV0jF38W0XVK0XGy5mkdyjc+XCQJJibrISWWPnGG8O3P/AA8r8zwaqxjOs61tbW+xSpNRykTuk90QRZsDgWZsWzLHnW2WMsbFQ3h8tOF+RBtZGnf4paRV23/gjw5gVjd0p3woPsvPOsrTH3y93uF05qwawzX0J4DSyUP1OlxO4lC1vFeP5qXOg7b6h53Kd/DjEOHxRHsmLTNwMqjS5HJwdDbQ8dL2p2tHhyXR7P8ArzKVqiq7p3c/HSvtCCHp8wJnw5ZgWOUqJUIuerxKeLTxkJuOidr8wBnZ2+mGydI5eKXTOFUvmYKR1SNMpu1iSCLgG4GubV/SaynanZp6p3/kYjiI2+Ilbg7GfaWKOJWDoIkZw81yzSAgBYgCLFgALkaA+YuVMNGNFYdyutL+e+hVxPizpGu7wbdw2zcN0kzFUUBEXvncgaKtzdjYXueABJ0rtRe0UceZlU7Y3H7QM083QwRSnoYi6ck5WBUmzanU9ZgLWpevi6dKGVK82tXyWv5+aFsKbbvyI+7GNxWx8U4LrLhG98luwGhIHSJ/jGZSbaMLf4bXQxFOvG8VaS0tvfyOZU3F67Gt7e2Th9qYNoXJMUoBDKbFSNVYeMGxsdKIyUldHLVtGYliMP7UT+xsXh/e3BzToWPTjPdJLHgACVZQbi99bDMYnDSxcPhl8S2X8/nI6p1FB7aHW3N5YpsmHijfFFnF4yGQakNkXTMxJC2NuHbS2DwFSnLjVHlSva2rud1K0WsqNC2Pus+C2TiemPvpwk4yA3WNSrsEv8YjQX8XlJdw9NdqVXm2vYXrybpOPRMwbbf6c+RfurZn8wSh3CNEmY2+m/YBqTXMpqO50k3sesEAc5UZSbXHFb+IBgCT4uPGuI4mm3bUJU5pDqtNaIouzqfKqqzZhnBZTlFmAZkJBLD4ysNL8DSc8XFOyVy+NBtanb4chc3ZlzixBjLXKBgfCAuCK7pYiM9OZzOk46nrgcK8rxxot2kdY0HC7toBc6CrK1eNJanEKbm7DQq7yCNYZMwLBluC3UuZLXUC4AOnipLt07jHZYHvLEAEdSWSQEobWvYlSDqbMCNR5DwIp+jWVRX6bidWk4uwUbrbvQ4pT1/fbdRTpEXN8schBD3azWK6Cw1JOWl6+JlB6aItpUIyXiVG1NjTwZTNC0QYsFvwJQ2a2p0uR5b3FxTdKrGe0ri1SEobqxYbk7Sfpwig2jDOtrjKwICySEcUALCxDAZ2spJ1SxNmnJ+Q5QunZdDSdt7r4DEMmInfo3lw7Ocp6NXKoGMuVhcZQb2PK172pWliKsFljtcvqUKcndmK9FwYeUVs5boyc9nqT9ysYExADMylhkCoLmQll974ixNrAgqb2swrPr6xH6SSlc2Pa+8sWzYcNHKiq1kUxJciKMWDFeJOUaDtpGFN1JO354DcqiglcxnfHaS4zEyzqtg8l1B45QoUE+M2B+k1rUoOMFF8hCU05uQ2DS2FA/8AlP3GmLWpfc4zXqX8DRNzN0otp7HaKQlXTFSPFIL9RwiWJFxmHIj7jrWPitKlzQo90ENmSNsuaTCY6Ir1xIji5GYCwYEWzIcqkMNQRqOOVPG4Z4tKpT7yVmvD89RilUyaPY527jjtOSHCYNJJWzd8wy3sCAAPiqAxJY28nbGBwksLerV3askiatRT+FG7bo7A9hwqrNnkKqHbkcotYD8eJ8wHNOlGDbXN3ZzKTla4H93tJjgoTGLxrODJbxqyx3HZma3ly01RUc3xdDiV7aAO+7+Nw20tmLmErSCJo7AAJHGwLI+nxVJJOtUyk3p9/udn0LUnJh+/G5HtZI2MwsAmgLK+Ulr4VwwYkW75G4X+L5K7Vpx4cnZME7O5XHfTCrETGJMzA+8275iQSHfgNQNRxBOlzYZi/SK+fI2rfV4eHiMdoha/sX/cq3Wec+zJYhDCyKAqk3xDqSTNr3qknlx5aWJer0oTyxbuovT86L3KYzav4mu4rNkbJbPlOW+gzWOW/wBNq6OT5gwO6eIlwmKxbaHCEiRWBzMw7+3jU3vemKtXJ8NPZkRV9zdO5JHKuysP0wsSGZe0ozFkJ7CQb+alo7HTH7ou5CbTiWxyTxBjE5vbrd8jDsNhrxGh8R6i8ruQZNgtsx4WR8Ni8McK0bNkC3YJcWYdpJ6xDaghyOwlbF4Gdb/lpu72a/PzmXU6yj8LOZJ22riRh8NAZTlsJpCUMZuoM1hcKAFAF9STw5G3DYWeFi5Tl8T5La3j/ZzUqKeiWhvOwdkrhoggJZjqzcMzdoHIeKuaNGNKOWJzOTk7szPu84WaRsEFW8TO8Ztr74+ULcfNDW+mmqVlmb3tocPkU+w9i43DbwwRSOJmCdLI4FgYijpc6cRoPL56obu7HfI1/e74Di/4ab/82pjD/Nj5r+Smt8uXkz5U29+mPkX7q1K3eFqXdDjuWbKikxCNK0YT2LMCj299MhkSTiR3sYW/iI4XvWbiW73GKVtiy3k3Qjw+zS+Gjcl3g98AuzLCkjGY5B1OsWBY2vYHsqqnZy1OqjajdAXI4lxDFB12jYgdsxhPDhqZDccNTWk21QsKf/0uaps7d3CTYLBRRsJyuGmRTqq2m793KglAGDZb215gisvVMeQHd0LCNh9oYp2iKxTRGNLiwcJFEqle3K4S3jAprDpPK1umL1G1Jnl3O4ImxWDeVsoSSTJYHWYlOjViAeIDEX+TNTi082hFBmn+1COMTLBFmuMU6nrZpZZQLNHcBSpGZbg9mtJpjLMSxMT4eNsPMuRlmzFTa6kIFYXvaxuvmrUw1ruV9LGdVzNKNtS87mm0kgkmlZ7rGmcKgZpZSOCC2irfjfxcr1RiJJtRTGaUXH4mV239658cR0zDKjOVUfFzkEg9trWF+AprDQjDWItXlKW5C3fxWGixkb4i5jTrEXsC3xQ2h6vaOfDtqrFzy6LmW4eN1dkre3eJ8diizuluCKjZ1VRewvYAniSe0nyVGFyd2IV1LvNEOR2UX5W4eLtrRk8iuZ8Yxm7Hnu7vAMLihiGjVivA5c2Qn4wGZbm19b+TWsevVc7mtRpqK0G3i297JxDStI8mcjivRhQNFUC5sBc/abkkmppVVFKNrETpOTvc4FvBt5L+qtaO2hnyi7lrHb2MLfKH7jXcvl/cinfNqbH3E/1e38RJ/THWJi+/9jTo90FO6zsWfFbXwsXCOaIRxtxCkMxkJHaLqfJauKclGDa3/P8AZY9WcdyfYuIwu2MTAbFMPEUkYXCkvkaMr4zqfIDVLm5yzM6tZG20EHhjsHHNG0cqhkYWKnnz+8UAM+CjMiSlAZI1ZEbmqvlzAeXIvmoAkUAD3dChlfZuLWAXkMLADmV+OB48ua3jrqNsyvsB89YzdWZdnRbQU3WWQRZADmGYsqsORuQo8prutUesFsEVz5n0tu/HIuFgWYASrDGHA1AYKAw89UrYGWFSBBbZEJSZOjGXEFjKNeuXUKxPZcDlUWQXJkaBQABYAAADgAOAqQOqAMK333axGO27JAxCiSIPE5BKiNEtr/xhr+Wr4TyQvHe5y1dlp3C8BPFicerj3uNhCTw98jd+9/4Tc+UUvdyeZ7nb0VjYakgj43BRzALIoYK6uAeTIcyn6CKAHGDj6UzZR0hQRlueQEsF8lyTRYCBvd8Bxf8ADTf/AJtV2H+bHzX8ldb5cvJnyrt4e/HyL91atVfEK038JM3f3lkwmqBWOti3WygjgoOi62N7X01vYWUq0c7umXRnYtsP3Q8SqTAySs81gSzhwqjNoqlerfMQbW0txrmGHSleRMptqyBRMSQ+fW97m549oJFtDw0tTDSascbBFNvriGjWLOUjU8ImaHS5NiVPWtfidTxOutLPC9GjviHG8m9EuMCK5OSIBUUleQsCQABf/wB140zRpKmvEpnJyZ4bH202GIeMrnBUgt1goBJIAvbXt4jlbW5Xoqps9SKc3F6rQtcNvpOMQMQzyMyglV6XMgYqU0RlKjqltQL6+OluyS20LeMUm19pyYl2klcszdpvbxDsp2NNRjlRRmbd2UzYFieX2+qk54Wbk2reoyq8UtSThMO6gjMoFX0KVSCs7FNWpCTuc4jBux4qfpqK2HnN3ViadeEUKHZzgg3XQ9v/AGquGFqRknoTLE02mtfQsHwxItnI+2tFwvpcTVWKexCm2Y2gUg8Tr/7/AO61n1MHNy0G44yFtTgbLbmyjz+quVgp82ie2Q5Jk/Dx2AubkaXGnn7a0KUMsUmxSrUvK6Rcx/Bh+8P3GrZ/L+5zT7wVbj90Ndn4cwHDmS8jPmDhe+Ci1sp8Gs2th+JK9x+FTKrF3P3XIXZHfAEtGSyEyi6kgqSOp2EiqexvqdcfwFD3XIUZ3XAkNIQXbpRdiqhRfqcgAKOx+IcfwPf3Z0/Y2+tH5Knsb+oOP4C92dP2NvrR+Sjsb+oOP4C92ZP2NvrR+Sjsf7g4/gP7syfsbfWj8lHY/wBwcfwF7sqfsbfWj8lHY/3ewcfwIS907CiJIfa/3uNldU6QWVlbOpHU5NrR2L93sHH8Cd7sqfsjfWj8lT2L93sHH8Be7Kn7I31o/JR2L93sHH8B/dkT9kb60fko7F+72I4/gL3ZI/2RvrR+SjsX7vYOP4C92SP9kb63/wAKOxfu9g4/geL91iAyLKcEekRWRW6TUKxBYd5zyijsX7vYO0eA+F7rEEebJgyudy7Wk75m75j1ONHYV9XsHaPA9/djj/ZW+s/8KnsX7vYOP4C92KP9lb6z/wAKOxfu9iO0eAvdij/ZW+s/8KOwr6vYO0eBF2v3VY54JofY5XpYnjzZ75c6lb2ya2vXdPCKE1LNs77HM6zlFq25k20MCsrl+ly6AWyk8PppucVJ3uVRk4q1iP7TL8sPQPrrnhrr7HXEfT3F7TL8sPQPro4S+r2DiPp7i9pl+XHoH11PDX1ewcR/T7jjYq/Lj6s+ujhr6vYOJ+33H9pV+XHoN66OFH6vYjiP6fcQ2Iny4+rb11PCj9XsHEfT3OhsZPlh9W3rqVTj9XsRnfT3Oxshfl/5G9dTkj9XsRnfT3HGyU+X/kb10ZI/V7EZn0Oxsxflx9W3rrrLH6vYht/T7nY2cny/8hqUo9fY5afQ69gp8v8AyN66n4evsc2fQf2Any/8jeuj4evsGV9Bm2eny9v+BvXQ8v1exKTX/k5Gy4/lwfKjH8ahRj9XsTeXQ69r0+XH1beuptH6vY5s+hJcokIQPmOe98pHI9tE5RyWTOoxea9j/9k=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53975" y="-1951038"/>
            <a:ext cx="7353300" cy="4076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0" name="AutoShape 36" descr="data:image/jpeg;base64,/9j/4AAQSkZJRgABAQAAAQABAAD/2wCEAAkGBxMSEhUTEhMWFRUVFRgWGBYYGBgWGhUYGBkYFxcXGBgdHyggGB0mHRcXITEiJykrLi4uGh8zODMsNygtLisBCgoKDg0OGxAQGi8mICYtLS0vLS8rLS0tLy0tLS0tLS0tLS0tLS0tLS0tLS0tLS0tLS0tLS0tLS4tLS0tLS0tLf/AABEIAKcBLgMBEQACEQEDEQH/xAAcAAABBQEBAQAAAAAAAAAAAAAGAAEEBQcCAwj/xABQEAACAQIDBAMIDggCCgMBAAABAgMAEQQSIQUGMUETIlEHMlJhcZGS0RQVFyM0QlNygZOhscHSMzVUc3SissJiwxYkQ1WClNPh4vBjg7Px/8QAGgEAAgMBAQAAAAAAAAAAAAAAAAQBAwUCBv/EADYRAAIBAgQDBgUEAgMBAQEAAAABAgMRBBIhMRNBURQyYXGRoSIzUoHwBWKxwdHhIzRCFfFD/9oADAMBAAIRAxEAPwCN3NNzYNoiczPIvRGMLkKi+bPe91PgitKvWdO1hWnBS3DX3HsF8riPSj/JS/a59EWcGI/uPYL5XEelH+Sjtc+iDgxF7j+C+VxHpR/kqe2T6IODEXuP4L5XEelH+Sjtk+iDgxF7j+C+VxHpR/ko7ZPog4MR/cgwXyuI9KP8lHbJ9EHAiL3IMF8riPSj/JR2yfRBwIgn3RdyMPs+GKSFpGLy5CHKkWyM2llGt1FMYeu6kmmiqrBRSsZzj5+jUHTU24eI1dVqKCucRi5PQiptG/IeauFiIyJdKSPRsWeRU+Vbfiasu7XVji+upwMc3YvmqIzfMlroL2e3Yvmoc2CQ3tg/Yvo1VxpX5FmSI/tg/Yvo11xpeBHDQ/ti/Yvo1PFZGRC9sX7E9Gjiy8AyIXtk/Yno1zxp8kiVTj1F7Zv2J6NHaJc0vQnhLkP7Zv4KejXXGl4HHDR2u025qnlyg/ZUqvysQ6fiI7RfkIz/AMP4Gh1J8rehKjDnf1ODtSQcVT0KrdeouS9CxUodX6i9t38GP0KjtM1yXoHBi+b9RDa7+DH6FHapdF6BwF1fqP7bv4MfoCp7TPovQjgR8fUcbXfwY/QFT2mfRegcGPj6j+3D+DH6Ao7TPovQjgx6v1Ovbd7d7H6Aq7jO2y9Crhq9rsb24fwI/QFV9pl0XoWcFdX6iXbL+BF6AqY15yeyt5ESpRS3d/MuthS9KjF0S4awsoGlgfxpyg86bkl6C1X4WrMrNqbxLDK8fsdGym19BfQHspStjVTm4ZFoMU8O5xUsx3s/a8s/6LAhwOY4eS5W16Xl+qwj3oL1/wBFiwUntJnhit5GiYpJg1RhxDaH+mul+pp6qC/PsQ8G1/6Z5f6XD9mTz/8AjU//AEl9C/PsR2R/Uy0hxiz4cSdGqHpMthbkDztTcKqq0s9ralLg4VMt76Gn9wbvcX86H7pKzcZyHKPM1eki8rNr7ZSAW0Ldl+HjNVzqKJ1GDYHY3eKaQ99lXjoQAR5L/fS7qSZaoJHjJtTq3MmnbmH46dtVJu5ZZCwW8MyXKtdR9P8ALrVqqSRw4phdsTeOOcAEhW4eIngQDV0Kt9GVShbYvKuODN+7j8Fw/wDEf5clO4LvPy/sXxGy8zD9qd6PnfgaaxHdRXS3K3LS6gi3OxXqVPLucygnsdA3q1STK7PmWm7+w5MZJ0cYNhbO9r5QTYaXFzx0uOB10pfF4qOHhd6voXYeg6j8C/XYmAAYf6xNl/2iLIVU21u0aldDfgXGlvHWS8TXfJJ9DTjh6VrK5W7w7tdCgnw7mbDsLhyBdesVN8ulgQBfQ6rca0zhsbnlkmrMWrYfLrF3RT7OwEk8gjiXMxBPkA4k+Lh5xT1WrGlHNIUp05VJWiFUm7mCgbo5pJpZVA6RY1Y9G1gSCIwSBrxJvpoKypYuvPVJJcrmlHD0orV3fOx47S3SRoTiMDIZkW/SIdWUgBiqiwa4BJswB00vV1DHTTyVV9yithYP4qb+wKYeFpGVEBZm0AGt6fqSik5PYVhGTllW4TRbuww5FxDStM65+hjUtZTmCNlUF+IB1y8R5ay3jKktYqy8TQWHpx7zu/AU+7UUscj4V3zxkZoXFmVSVF2DZXWxJ5EaHXSuoY2cXaotOqInhacleD16As2lwdLcb8iON61FLmhDLyCLZ+wwgD4zPFEy3W2hZr/o8pUsWtrop0pCrjpSX/H7jVPCJd8nYzYGFkH+rGUy3UCExsrm5sZArBWKDS5F7DlxtXDF1b/GlY7nQp2+Fu4MY/AmGR4pVKOjWYXB8Yt2gixBvzrQhKnVWaIlPPCVmTsBsO6rPMXTDXIMgAUjwbZuN200vwPZSlasotxg7sYpU20nIsJNk4NhZGnRypKK6FelbJdUQsqqzFtOI42APOiOIq31sXujBppXKTauy5cO+SVcrWuPJ+B8XrFaFGpGqs0RGpF03qRDTNmUXV9Bgb6DyVU9XaJanZXZ6SLbTs4+WmX8MbFCbk7sI91P0b/P/tWmcH3X5lOJ7yBLeb4VL878BWPjPnyH8P8ALRu6buJh4YVSb2OkLozMGVBIBoUkY6FXLC9+JtWEpSlNu176GnlSile1gP7smyAIo5wvWV8pP+FgfxA+2rcJK0nE4xC0uZJT4qGWwvgQ/fH7q2cL/wBb7mfW+d9jWu4N3uL+dD90lJ4zkM0eZou3dpiCO/xjov4n6PVWdUnlQzGN2ZptHFqFMspsBcm5Hbx8vHtpRXlKy3L3ZLUB8XvBiMUxXDArHfvja/iuToPILtz8j8aFOkr1NyjiSl3TyGxMWdTiHzHsaS3nuCPNU9opL/z/AATkn1Hi2pi8KR0vvkd7E3P36EH5w1tRwqNVfBoyM0obhhsjHrIqvERqOZOljqD2HUdvbSU4ShK0i6LUldGm7r7WMyZX0de3iRV9Kd1YqnGzBPu4fBcP/Ef5claWC7z8v7FMRsvMxDafejy/gacqrQphuVtU5izKI1w1c62OStcODJzXND3SCLsyR8xQvIUkYEDKhaJZLG+a4hzPpwtfTnlY15sVFNbIew6y0XbqF+xfe5GRlsiyLGFXUKpWwAsOp8Y30vYWvwrKktby31NJ609HyKWPCI8mMiZj0IdGOUoAJHiZZ9Gta4EVwL9/Y8RZynJuMJS3FZqzlGO1gb7mmIhQu7uVlzRLELqA7kSMqkHtdF5HnztWhjbzcVy5ieHsk2Fe746EIV6wMCzltSZHfrM7jjqWFzyObUaVjVtZNtf/AIatKyp6EjaE8OHxsjl8kTYctKRb4skPsfMLEEhnKi/G5q6mnOnZLbYXqPI02AWx1wqY/E9MWEKSSKhUroOnCDQ3DDKbWtz8VamIc3RjFCdCyqNhnsm4cSC+aabENKdcxaN3CodLsFVALdhU21N8nEfFK3hoaNC2VvYk7wzRpLhZ8+QsGVyLC0ZikMwN7jLmVW14HSiheWaKXL3OKry2b6+xnmPig9sBZ2aEmNy11DEGJXNiSQNdNSfHWvTk+zPqISS7QF+FKuTPG2fImHWMniscgzsw7Cz9KL8eoATWTVTUEvHXzNGlJObfhoXW8LA4YyA2lgf3vjmEq5Wjtc3vmLIRpmDVxQdp5fywVU7NgZ3VpoZMTDJC6MGjZHZLHVJT3xHPrN47Aca1sE5qDVvIzq9nJFlg4oGMYhJZYYp3RHKkCVXSMubCxKqV7eLEWpGtnUXd+Y7Sac1cJ5ljmwrpNqBGrtmvfK4JbU8xZCCBpbjScLxkrF803vsAW+eKWTBYV2fNiF6JZF0zDPBmObn8RDY82PirYwjlCpKy0M3EJSgrgSCx+L9JNaKzSEnljue6Nl4ce38B2eXjV8fg1K23I8ya5bbOlG2oT7qfo3+f/ataGEVovzFMQ7yQJbzfCpfnfgKx8Z8+Q/h/lo+j8BhI8ZgY1xChg8UfSITwdQpINjoQw+ysR3jJuJpLWKTKHuhvhnw5hke+dltlI4hgbX17LG3DXhRQhN1PgV2tyalsvxaHz9iYsjsh4qxXzG1aIkF2wvgQ/fH7q2cJ/wBf7mfW+d9jWu4N3uL+dD90lJ4zkM0eYTbzy5prWuEAFuXDMT93mrFry+Kw9SWhkm/ExknjwqNoSpJ5cSBftAszH6Oym8HFRg6jOKzu8oS7C2QixrcZUuAvhAczftPM9visKSq1XKVy2MUkEa7Ow4GkX03bN6V71TnZZlRSbb2Ktmy9ay6g81a+jearYVLNM4cLoBdgTex8YYjfo31Hb3pI+m2ZT2/RWjX/AOShn5oXh8M7Gs7Bx4WVCGBDG2nZexv6Q8VIU9JF89UR+7h8Fw/8R/lyVt4HvPy/szsRsvMxDafejy/gabrbFVPcraoSOxVNiGxUWJQRbo7xjCl4pQWglIzjvsjWK5wvBrg2ItqB9BRxmFdVKUHaS9/AZw9ZU3aWzCH2wiUxrBtGRInV1JvCzQqq9VOkf3xQx0AN7aeSs1QnvOGv8j+eF/hloU20t40jgkw2EHVkDK0hJJysbuLkAszWF2PIC3AWaw+ElKXEn6FGIrxSyx9Sl2FtVsNMJAAw4Mht1lPj+KQbEEcCOwkF7E0VVi1sJ0qjg7hhs7bsVs6Ys4U3z5WRZFVm79o8ygoS1yQpK6k2GprKnh6sNJRuaMK1OWsZEfG70RYdZBhmM88t888hzai4V+9ym2Y5UBKgi+ul+qWGqTabVkiKtaEVZagfs/GvDIsiEZlPBusGB75WHxgRcHy1qzpZoZWzPhUcZXCsbxRkPLFI0Mls/RERujupAQgOAFcL8dTmOUX1rJlhpxahJXXU0FVhNZouzGx+8EakyNI2LnYWJe2TIQrdHlW6BLizAEluHC9inh6ktLWR1OtGGt7u1gRlmZnMhPXZsxIAXXjoBoLcgNK1400o2Mzia3C3Z28kcjL0rGCQLkMiBSrAm7ZkYFWUkK2U8DmKkXFZNbDShfKrrxNGnWjNJN2YRSbbwcZSXE4xsS0YJiiRVVUZRdeot7tqLMxsOINwDVFOlObtGNvE6qTUVuZ1traPsiZpMiop0VFAAVbk20GpJJYnmWNbVCm6cbMzqs8zuXGyt4VyospZHivkmSwbQWUG4I70spuLMCM3Ckq+HknmjqNUa0WsrL/26wzoy4jGM8McllhVI0WXS4kKoWZkvxUADtGtqWVCV/hjr/Bc6qXekCe8u3fZcuYJkRb5VNiSSdXcjvmsFHGwCgCtXCUeDG8nqIYio6ktCnJplzvsUZLbjVBIq6scXuE+6n6N/n/2rWhhO6/MVxHeQJbzfCpfnfgKxsZ8+RoYf5aDZtqzZ16N7dII2W4U26RVbQsCQLmilhMPUpKc47Xvvy8i516sZWi+hC2l0rNnkYu1gSSeBuy28WqnhpTNB0UskEl/eif8MrrKbeaTv+f6BPb8eXEP/iIf0wGP2k1mWtoWsIdhfAh++P3Vs4T/AK/3M6t877GtdwbvcX86H7pKTxnIZo8y33kVhiH7M2uttLKfw+2sSr32P0+6ZVj47bTUE3uCAe0lXUfzU7DXCsrelQ00WZLDgQCPFzBrL1uNcj2w5dLZha4BHOxOvkIodmQjzxLnOLAAZLm3O+g+6jkFtTLdrLfaEYXjxPpSP/TY/TWtS0wrb/NhWXzDQNiw++JbkV04eDax5nRfMaQjuXPYsO7h8Fw/8R/lyVt4HvPy/szsRsvMxDafejy/gacrbFMNytqgsFUkWFQAqhghVCuS9hVJKdj2ggLECxNzYAcWPYPF46lpL4pbHCbk8sdwlXdI5EkxOIjgDjRTyFjkuxIUAlbcT2+XMrfqeaVqcbofo/p/1MjbY3RkhjMySJNED3y6NY2AYLc5luTqCeBow+OhOVpKzCvhJR7ruDwFzYa34W1JvwAHM1otf7ElfZBDFusVjWWeZIQxIy2uwtm74khV1UjiedZs/wBQV7U1cfp4K6vJ2GxG6rdG0sEqTKGIAAsz6qAUtcNqwFrg/SbUU8fracWgq4JrWLuD1aKel+QhbWxfbE3XedTI8iwxj4zgknidFHKwbW/Lx0jiMfGm8qV37DlHBymrvQt5twA4JwmLjmtpYgKCfBzqzKD2X08dVR/U1tONvzyJlgrq8WB08DIzI6lXUkMp0II5GtJSjJZlsKNNOxwB5q6UWyG0hE1L0VkEVzY1Ql1Il4D12spy8wqnKRdjVBIT7qfo3+f/AGrT2E7r8xbEd5AlvN8Kl+d+ArGxnz5D+H+Wgy3ZOeBGNr+xZFvyTo2K5vKFKnz1xFvh2X1r7+H3aL1bNd9H+e567WhtzHXLMtte/PSKD2d+32VEH4Xy2vy7t4trysgn57399f8AIG7zJ1o27Y7fSrMD9lqisrVJef8AOpzHuoudhfAh++P3Vq4X/rfcQrfO+xrXcG73F/Oh+6Sk8ZyGaPMJN+sMVKyD43HS98oJ89hxrJrLW47TeljNN+9kOQk8QOaO3C2Yga3FuJUi/peKrcHVSbhLZkVYt6ombr70rKoGYLIBe3Z5BzTycOB5E1YjCypu62O6dRNahHgNpqy5Syn6QCvb9FKuFtSxMpd4tvRYdWAPWN+B1byevgPMDdRoTqvwOJzUUDG6eDeSVsVIOPe8hbmR2CwyjxX8VO4qajFUo/cppJt5maVuTgc0+cjSxa9j/hI48ySftpSmm2WTdkc93D4Lh/4j/LkrYwPefl/YhiNl5mIbT70eX8DTlZ2RVTV2VtU3TOmmPQA1ACoBDqt9BQot7Eyko7nrYLx1PZyHl7asso6lTbkFnc1wImnkYuysvRgEKzXDs2e+U3Xqpx4WuOdZX6lV+FR6mhg4Zby6BLstElkTEToskmJTpczhWCIwBjhjuCEChraC5ymserKUXki7WNSlCMoZnrctRhkw2KVYFVIsUj5o9BGHWPpo5iOCMCpQ2Gul+VhT4kHd6x5lTjls+oBbH2Si7UmizrGsLSMhOoXrKEAsDwEmnG2UVq16suyRfNidKC7RZLYKcOiyTCaVFdmlkijLAMsMUDyRhI1a4QnoySTrdrdhrKqtxWSPS5oUYxqXm1zsStrYFIZYJYFRBiCsUiAdV+kDi7KoGqOqkMADY9tFKTneL10v9zmScVddbAJtTZi+2SRuy5ZjE7EdZeuBmOgF7kFiAB31a1Ks+yt80IzprjpBXPCHN5cskcHRKsf+zMsgDvM66BsqvYX0AVqyW5Qimt29zSSU6jvyLLbmDihgOMgRY5YASSgVc4QBzGwVQGR1YjhoQCORqKVSUnkk73K6kN5JbAp3VsKgxEMoFjJGwYDmY2GUnssrhf8AgFa/6a80WnyM7GKzVgHZq0pSFYxOc1cZkdZRZvLRn8CHC3Meu9zgcV1ciwxoCwT7qfo3+f8A2rT2E7r8xbEd5AlvN8Kl+d+ArHxnz5D+H+Wgn3Hxirh2LXYJJIjAWuEniKfeL/RVVGLm3Bb6NecWmXOSirv8uifjTeON/wD4o/pKF4T9yeer5U81SUPF+jSl/k5TtBS8F7XX+AX3iW8KN4MjL6QDD+k1Xi45amnREU3eJYbC+BD98furRwv/AFvuJVvnfY1ruDd7i/nQ/dJSeM5DNHmadtDBrMhRufA9h5GkJRurDCdmAWN2Z0WZJAR22GjX+MPp1vy+jRGcXFjMWpIC9vblxyOWgJRjrpzPaF0+wjydrVHGzirS1RXOir3RUjdzH3sMQSO3pJL9mmh8wNX9pob5fZFfDn1JmA3KAbPO5ka/A8yORFyWPlIHaKqqY1tWgrHUaOuocYXZWY5UjPIAa2PDW/A+bS1JLNJl7sg72JswQR2+MdWPj7B4hT0I5UKydwI7uPwXD/xH+XJWhgu8/L+xbEbLzMR2l3o8v4GnqlralEb8itt46WcE9ixTa3Oa51ROjHqb3C1joLVkYX3OJTtsegfLw49tW5lHYqs5PU8SaWlJsZirFzuptgYWfM4LRupR7WzAHg6X4MD9hI50njKHGhZbjFCrklrsGMG0GROkiaCWIvZUd2QoZjrGCFZXjLEnKwut7XrIcU3aSdzT1SvBqz9jvEbXOGl9k4t42kCskcEJIVQDYxIe0lUDOdAhsONTCnxPhprTmzmpJQWaT1M/w2P9/Msy9IrsTKgJXMrG7KDe4tpbXkK2pUL0uGtzMp13CpxDQMFiWJL4N4pY2bpBHIxjZHICswYAgZtM0bAgm55msOay2jVTT6o1u98VN6PkeW0cQwYS45440jBVIYbkIGUAkeHIVZwALAXJ7Kmmr/DS9wl8PxVGAGLxeeQuq5QLBFuTlRAFRb3udFF9eN63adFKnlfMyKla9TMHexcUjoDhWRCI1WSGVmUHKWK2cXZWUlsr63D2INtMatSnTeWotL6NGpCop/8AJB69Cf7IfExLNNJBDhReQhGuZ2Qm5kYqnMC4C9bhVLioytBfEdp3j8bsjPNv7QSaZjCGEYJy5iSSWOZ3NySMxPDkAOd62MNBwh4mZXnnnfoVtqZtcpuOBXSViGx67Rwx710jm4rVDJQ1QdWCfdT9G/z/AO1a0MI/hfmJYhfEgS3m+FS/O/AVjYz58jQw/wAtFtuO91xUfMxrIP8A63AP2OaqoSy1ov7eqLmrxaCGQYWCFPZZYPiD1CuphQcJGHYSR23HDhXWJxlXjWo2tHe/N9Pt/J1So01T/wCTnt4LqVG8OzikEmodepIjqbq4zZbg+Rq5q4mFdRa0aumnuv8AWm5HBlTunquTOdhfAh++P3Vq4T/r/czq3zvsaZ3GNsYfDriunnjizGLL0jqmawkva51tceelcVCUrWQxSkle7NL/ANLsB+24b66P10pwan0v0Lc8ep4YreTZsgs2Mwx/+6O48mtcyw85bxfoSqqWzB7aD4Bu9x+GI7DMot5LN9ulVPBz5R9ixYiPNkFnwtxbG4bjc+/x66EeFpxrjslVf+WdceHUk4QYG92x2FGlrdMjaecX+m9dRwdTnF+hDxEeoR4DbuzYRZMXh/KZo7/fpV0cPNbRfoVOrF8yX/pZgP2zD/Wp6674NT6X6EcSPUAu7BtrDz4aFYJ4pSJ7kI6uQOjcXIB0FyKbwlOUZPMraFNeSaVmY9tNLqNPjfgaYrK6RXTlZld0bdh8xpdZlyLXZnQQ9h8xrtXa2OGrC6I+CfMaMj3QZuo+Ruw+Y10m2c2SG6Juw+Y1LTITsN0TeCfMaqyvoXZkx+ibwT5jQovoDaOkVxwDDyXFEqKb2OYVGluM0bEkkMSeJIJJ8p51MaSj3VYiUr7sboW8E+Y1OV9CbodI3BuAwPaLg+cVzKlmWq9iVUtsx2icm5DE8LkEnyV1GhbZHM6zluxxh28FvMau4duRTcTBxwVhbhYGqqt5aNX+xbS+F3TOHjka2YOQOAOY28l+FLKjf/z7F7qX3YhA3gt5jVqg+hw5LqP0DeC3ompyPoRmXUXQP4LeianLLoRmXUXQP4DeiaMsugXXUXQP4DeialRl0IvEfoH8BvRNS4y6EJrqN7HfwG9E1zkl0Osy6hLuuhEbXBHX5i3xRWhg01F36imIaclYE95IWOJlIUkZuw9grIxkZOtKyHqElw0S9ypxDilMysImV0k0bvSp00GmoUUpKFRK8VqthiEo31ehF3kx8uLxDzFGAJsi2PUQd6oHL1k1FOjKEbWf+wqVVKV7njhsZiEieEBjG41UqSAfCXwTy04+apdFt5rakKppa4Q7FUjBgEEHpjx05VtYVNYfXqZ9V3rfY1fuVbq4PFYJpMRAsjiZ1zEtwCoQND4zSWIqzjOyYzThFx1QZe59s39kTzv+aqO0VOpZw49Be59s39kTzv8Amo7RU6hw49Be59s39kTzv+ajtFTqHDj0F7n+zf2RPO/5qO0VOocOHQHNsYTYmGnbDvgpGkVVciKKeWytfKSUvbgfNQ8RUW8g4UehUzbY3cR8j4WVXuBkMGIDXNrDKddbjz13GrWazJ6EOEL2sTM+xP8Ad2K/5XFeqq+1T+sngx6D5ti/7uxX/K4r1Udrn9ZPBX0j59i/7uxX/KYr1Udrn9YcBfSOG2N/u7F/8pi/VR2uf1kcCP0jSy7FVSzbPxSqoJLHC4oAAakkkaAV0sVUbspkcGK/8nhgtqbAmv0ODmly2v0eHxL5b8L24cD5q6nWrU+9KxEacJbIud3tnbGxrSpDhSHhsHSRJYmXNqOqxB//AKKjtNWyeYnhQ6GPNxPlNbKM8QqQHFSQOTXcVcorzcErCz13lQv2iYs5oyoOPMfpDU5URx5i6U0ZUHHmS9kDpJ4UbVXljVuVwzgHXloa4qfDBtdGWUqspTSfUfa3vc8yLoqSyKo42CuQNeegop/FBN9EFWrKM2l1IvTtXdivjSF7IapsHGkP7JaiwcaQvZLUBxpEnCyFgb0FtOTktT3FBYdCpAG8VtGUO4DkAMwGg4AnxVnzqVMztIZjGNloeXtrMOLm3bYerSuOPVjuztU4S2OotoTsbK5Ol/iiw7SbWA8dcvEVOUjrgw5o7faM4FxJccyCp+7hUPFz2TJ7NHdo8Ttibwz9nqqO2VebDs0HscDbE/ht/L6qO1VfqOuzw6Ft07PhlZjc5zr5M1ORm50U31FnFRqNLobB3Ev1e38Q/wDTHWPi+/8AYfo900Cli0VACoAVAGNb+71y4DaeKXDpmmxGHw0aNxyEGTUL8drsABwvxvaxZoUlUtfZFdSeXRFl3Pdyjh29mYwdLi3JbrZ36EnvrsFIaS9wWvpwHMma1bN8MdiIRtq9zQfZR8H7JPyUvY7K7bu0pEjXIchaVFzWJsGax0dQtzwHjIqUiGD2J29ihhzKJcrCKSTK6R8UDkfFBt1QSDbQ6XrpK8lGxLSSbTDCLFkgEqQSBpZ/yVxYDo4g+D9kn/ToAybezdibZ0/tjsy6BbtJCA1lW4z2UgZojpdR3uhFgBlcp1VNZJlMo5XeJO7kW1fZe0MficuTphG5W+bKbAEA8xcGl60Mlo+ZdGWZXM7fifKfvrbRnMQqSBxUkDmrIC2J2QW9zbYEGNmlScEqsYYWYrrmA5Utja06UU4k4KjCrJqSD3E9z3Zsa5nVlHjkfzDXU1nrHV27J+yNF4Kgt0VkW6mzXYiOGRsvFjK4A6pa1xcXsOHG+lWvE10tX7Faw1B7R9x8NupswmzwyoewyPp4iON76cPs1qHicRya9ECw1DnEu8H3PsArJIiNdWV1PSMRdSGB42OoqmWNrNOLfsXRwdFNSSFiu53gZHeRkfM7M7HpGGrEk+TU0Rx1ZJJP2CWDoyd2iom3Q2UuU5ZCrBjmEjWFuR1vr+IquX6tKMoxc18V7bW0312D/wCfSaby7efM88LulstygMcils2b302TKCes1xxCk/faq6P626uXLLWSbStrpo79Dqf6bTje8dvEs4O53s11DIrlTwPSP5D9tML9RqyV0019jjsNHp/IA90nYEGCmiSBSA0ZY3YtrmtzrSwVedWLcjOx1GFJrKgcwPA+WnSmhsyVQXjipIBLGfpH+e39RrKn335sfj3UcNGy6lWHlBH31XmfIlxTLLYE0SZ86ZichAubDKW6zJY5wCRdRbt1tSuJg5R+DQZoSUZXlsXG8W1IJAxC5+o2V1JXKzBrKdOtxUZL6WLXFtUcLSqwer5juKq05LRAigJNgCSeQFzWk3bczkuaY8kZXiCPKLVN0SXMHwVf3h/urRp/IXmJS+a/I2TuJfq9v4h/6Y6ycX3/ALD1Huh7LIFBY6AC58gpVuxaZDtLuhYuc9JADDhyWMbZQXkRNC1jcakG1vL21XKoou3M7US23M7oMj4hcLjFAaQExuvxrd8GtpcX5eO9ra9RkmrkNGl12cmeyYGN9s42R0DPFgoejY65M/ShivYSABfjx7TXak0kuRDSCtcWEIUhus8liFJAPSMLG3CoIOI9roR3sgNr2Mbg6C9uFr/TQBBxONLqVYKwvqrYeQjxaHjr94ouBHkhitfoICP4U3HjsbaXI+2pzS6kWRPh2k19dV5gRSA2se3x25f9oJJR2rHpo+v/AMb+qgBjOHKkA2sRqCPjw8jQgAfue4ZItsbUSNQiKy2VRYC4BIA5C5NTN3im/H+SUrXMufifKfvreRmsQqSBxUkDtVkBbE7IP+404GInJ0AhuT2AMKR/UtYR8y79N70vIv8Ab+2leaJLuZJXaNYwisIyD1ZOPXQG2Zb62bUWsFqVJqLfJa3v7f4G6tVZkub02AjbuEkjkKYmPE4iRQxLXMcQC2DGMZCSg063VGo0FP0pJxvBpL1f3139RCrFp2mm36L7aF7srd6aNOkDSRIgV5MNIelLq2qiMFVGckADTie+uCtUVK8ZO275Naeu+n5YYhRlFX2XTf021Cbcrb4lVSD1JCRlJu0b9h0sxN+I4g3stqUxNFxb6oZw9ZSVz2343h9jLchlykFSr2MhIIy2twB437OFrXzpU61aoqFK6b1zWTirPVPW+3LndajM6sKUHUnZpaWvq77WB/B7BlxEbzSPZEBYDvWsBmVSuoDL3v26nhTRgopumkt7vvJvXM42t8MnruuiVt+5Xl3r+C2aXJPfVbe97nT7ruIWlw7gFDwa3xV0JIAuBmv5RwNVYOq8XQjVrRzZr3itOetrtq7tbkrN6omtT4MnGm7Wtq/LS9lfn4+TJe6e8ZMrQkOzx2jyk5A1zdpAmoHAnyEkmrqdOpSVOXehNLKo2tBLk3o20ra82rJHPEjNyjtKO992+qX55lJ3aPhEH7o/1GvRfpncl5mR+pd6ID4HgfLWkKUNmSqC4cVIA9hgOmkLG1mOo4qDKquw8YQtbs48qxcTvK3iadCzy3L3a+Gw4SPIgRmy8GuCpy5wxuc1uuc3EZPGL4+DqVnN5jUxMKagsoHXrXfxGWlYcm51JJ8ZJ81+FCSId3oX+7iwlffiSTIBk4K4y3VWe91F8xy2OYjxUrjJVcnwsawsYZtT33khwyhwnVZQDlUDISWSzaGyGxYCwOYA8LXKuDnVcVnd0MYuNNP4SHB8FX94f7q9HC3BVupiSd6r8jZO4l+r2/iH/pjrIxff+w9R7oXbxwNJhZkXvmjYDlxHkP3Uqy5bmMbqyJGixueidIyrs55olljAspv1Qp4ElRa9J1oyzXWqLU0Q8DhVkxULxILqzscoHfy9RV1PWHXLXOUkDQGraSaVmcuzZ9BoNBfspgrAdf1rtH+Cw/8AnV10+5DCrBtdb66s510PftxHKgg9qAGZrC5NgKAPNcUh4Oupt3w49n3UAetACoAiYtrOnHUEcL/Hi49gqUAE7jfrvavzk/pWofdj9/5Ov9GUvxPlP31vozGIVJA4qSBzVkBbE7INu5WR0mJucoMKgnhZTIoY35aE0pj9o+f9Fn6fvIINlPEu155G0iw+FujFcuUEIW5CzXeUdvHnS01J4aKW7ev56DMGu0Sb2S/P7KfZm+Ep2msk8zR4cvItjcoF1yjUCwvkuQBwF6unhY8C0VeWhTDEy495O0S+kgixeMeSPpHiisZizlBdiAoVGIAVOjZs3G9ragELpyp0kna720/N7jNozqNq9lv+eBD2Dh40xm0AWKCOYPEL5QXcSjLb4wOmn+EHlXdWTdKn4rXyVjilFKpPz09yFvkhOMw6MmQGRnZL5rN1TqefE+esrCxyRxM3HK2kr5r3Tusy+m/TwG8R8U6Mb3V27W5q2nj/ALCfbMSRsRFISD1XIvdAdCpYd+PFxHOsSrRo4auo0qmXNvDdWfO3Ky169LI0YznUheUb22f9eP5c8okXpTH0pMQIPSEE5SQPi8AeWa2nE6Gua1PDupHD8XLT6J6PXa+39PZfEmyYSqWc8t5den2/OuwPbXhWPayCPVWSxPHMMt++4cQBflYVtSow/wDn1KMY3UZxtFPLvlur7q92/G7M3O+1wnfeLu7X2v8A6RF7rKkSYUFMloLZL5soDEAX56Vufpfy3fw/gzv1LvRA/A8D5a0xShsyUKC8cVJAKYhiJXIJBztw8prKqRvJ+bHoO0UPisRIQqMTZVygZVUAFi5UWANrknsP0Cl3SgnpuW8Sb32IwFWJWIzXERU2voQzuItey31FrWvcdhHOuZRi+8SpNbHpjZpZHLSlixNzmGW54XIAGtha/GqqcI/+TqcnfUs4fgq/vD/dWnD5K8xNv/kfkbH3Ev1e38Q/9MdZGL7/ANh+j3Q/NLFp847Hw+IxW0sTBLYEzOouL5DLI5AXnl6NpXA4EqpPAVzZWViUaVjt24MGYsRGSpVo41jAuHcuLBVFra5j4hm5UrHMqlrlnI0SnCoBk/Wu0f4LD/51dX2ICF8WU0ABuz/GA/2jCgg9DiJPkv5v+3loA852dxlaI20OjkEEaixGtwRQB4DCn5J/pmk8nbQBLOIk+S/mHqoAXsiT5L+byeKgDmRiWUsuU2Ol7/7SKpQAXuP+u9rfOT+lah92P3/k6/0ZS/E+U/fW+jMYhUkDipIHNWQFsTsg97j0WafELwvBa/ZdhrSX6k7Ri/Eu/TleUvInb2YWZCMiExJnR8KmdY3RhdrC5GYZicwGl0IGgBrw8oPfd89L3/P7Lq8ZLbbp4FBi8Z00UKQJhSISrI3vcMoygaTI7AOSbk5bqxN9OFMRjkk3NvXfdr7WF5SzRSglptyf3uTMftxvZjYkdGZGRoUw8WWQyggrmmZLqON7AltANB1q4hRXDUNbb3elvL8sdyqviOa32stb+YT7pbMnbohiHeRlZpWLnMFLWGVb6gaMthYXLHW2imIqQV8ityGqEJaZnfme++GyWBzJnRQ4bqyW6Qm7MDc6czbhpqeQ8/XhTo1HWcIWas3JNvM2krK3LrvZuy0NFZppQTlo9LaKy3/Nr2IOydswNE6zJaTIwBPBSQVHV4L1gQD5eQuZoYSjh20o6u/xaybvrvq9mr202vZuyiVeVRavbltb8a/xpqSJdrYaOJrgNIWJVlI0BAA6w4i44cDS2BoKpg40q0G5a3Uk1bV83qtOmtvAtrVMtVzhKy01X5/JF3ewMksrSasGt73nKplvZiBccNNQL6jQ3N+oUKVRRoKEWod7N3tdtbO/k3ZbX0Vuc04t1G2s21ttPD+7eNutR3Yogk2HVRYLBYDsAawr1/6Z3JeZhfqXeiBWB4Hy1pClDZkoUFw4qQKvY0atiJAVzatfrZCqktnlDXFig1GvPyViY+bink3NHCQvJZti62vhomjFoySsI0LkCOK4JbVrOULPw4G/irFwlWrnbka+Kp0401lAYGt2/Mx0IGhWb0Jem5f7uQQkDpSdZLZOAdcqkAvfqgHMctutb/Daksa6sYfCM4TJKerJO9axEyMHPS9UldWDMSgz5r9U2LC2uYC/LVTB1KuVZhrGQp5tCBB8FX94f7q9JC/BXmYb+a/I2TuJfq9v4h/6Y6yMX3/sP0e6aBSxaDke7Crjzi1CgMvW7WcDKp+gM/peKotqSez7Id8YkshHRQhjGvMyP3zt5BoPnN21woJScupN9C9qw5MO7pD4qHa02LwoJGHw8HS21HRv0gIdeadXXs0OlrhvD5GskuZVUzboPt0t6o8dCJIWKsCeliyO7RszFrXAsRY6Hn5QQKqlKUHZkxkpK6L/AKU9r/VP6qrszo6Sftzn/wCpx/bRYDv2QOx/q5Py0WYHL4jQ2Dg8iYpD9ltaLMDjpT2v9S/qoswATuh7+jCkYfDEyYsjLbI3vRcoUOW3Wc5RZfGCeQLNGg5ay2K5ztotyr7i2HmjxuOTE36YBDJmOZszdc5jzPW1qqs4trL4ncE0tQBfifKfvrbRnMQqQHFSQOasgLYnZB73HZ1TETF2VR0Q4kD4w7aS/Uk3CNupd+mtKUrmlbUjw0460sYYWswcXBBuOBB0PMEEa2Iuay4OcNkak1GXMF9p7r4WQrcQGzdZhIMzLoLXDKc2nFs3HyWahiKkb7/nr/QtPD05b2O9mbs4eM6SRRjh1XXMRpcMQbsL30LW14VE8ROW6bJhQhHayC3AyYeNQkckfId8tyeA/AW+gUpJTk7tDMcq0R6T4iBtHeIlTcBipysNL68DXOSXQnMuoM4rYOHYraePQHM5cBtO8AA0I7b9p8gVWCaas3a8nJb3cvPRWfRf5O3VTXK+iXK1iPgd3MOGR2eIXuXHSgspAKplOoPxT9HMG1EMNiHCMasm1ZqSSsnd30tZ6a/zyBzpqTcVbVW12/kv1lhgiJjeJpFW2a65iL3PA3IHJb8gKZo0MijDWySWu+nVnE6id5aXMs7pmMaWSBmKkiNhdbajNx89/NW5gY5VJIx8fLM4gxgeB8tPC9DZkqguOhUgCWLciVyNOu33nz1kV4pzfmaFJuyFPincKCRZVCCyqvVBJC3Ava5Jt/2qmNCK28/uWSqyas2TdiYSNy3SPl4BepnF9WbThfKrWvcX5cKjEznCN4onDxjOdmXO8WzYlBIcArHYLkUlmUGxZlC5SVRy1weWnZnYLGVHKzQ7i8LCK0YJrIwvrx4jQg+UHQ/TWnJOb+IQjaK+E9cXiXlYtIxZibk2AueF7KAL251EIRhsdTk5FpF8FX94f7q0o/JXmJtWqvyNj7iX6vb+If8ApjrHxff+w9R7poFLFoqAFQAqAATb2ydoR46XE4JYHWeGONllBNujLcLOt75qLkgXszcHamGxRxOHSCMkk9ELmLKeKZS5OW+oF9OVrVfLEuUcslfxK1TSle4WAbb54bA+g3/Uqi5ZoMV23yw+A9Bj/m0X8wshsu3P2fAfVt/1aL+YWQ2XbnyGA+rf/q0X8/z7BZHniYNuujKIsChYEZ1jOZb81zSEXHjBrpSSZFgc3b3D2pgpjOkWGllN7PMGcoTfMy2kHWN9WNzx7Te6piHNW28jiNNLW4X7h7vYyHGYvFYwRhsQFJEeiggAaAkkCw7aobukiwxx+J8p++vQIymIVIDipIHNWQFsStEc2qy4pZiy+Ki4WYsviouFmLL4qLhZk/YA/wBaw/7+L+tarrfLl5P+C2hfiR80Lb4visR+/l//AEaij8uPkv4CvfiS82QMviqwqsxZfFQFmLJ4qAsx8vioCzJeCGh8tAxRWjJVBcOKkgE8XGekfQ9+3LxmsqcG5tvqx5O0VY8SDyUn6DUOXREZep74DFSROHUagg2ZMwNuBII4iqKkJVFZl9NqGx64naEzp0bXIve5GZrWtlD2uFtxXnXEcNl1sdzxGfRshZG7D5jVtn0K7ofI3gnzGiz6EXRcxD/VV/eH+6n4fIXmLS+a/IP+5puXh8bhGlledWEzJaOQotgEPC3HWs6vWlCVlYbpwUldhZ7l+D+VxX159VUdpn0Xod8KPj6i9y/B/K4r64+qjtM+i9A4UfH1F7mGD+VxX1x9VT2qfRegcGPj6iPcxwfyuK+uPqqO1T6L0Dgx8fUqtj7pbLxMkscOJxJeFsrr0xB7My6dZb3FxzBFCxcmr2XoS6CXX1Lb3McJ8rivrj6qntU+i9CODHx9R/cywnyuK+uPqo7VPovQODHx9Re5lhPlcV9cfVR2qfRegcGPj6i9zPCfK4r64+qjtU+i9A4MfH1H9zPCfK4r64+qp7XPovQjgx8fUqdr7s7LwssMU+JxCNOxVLzaXHhG3VFyBftIqFjJt2SXoTwI+PqW/ua4T5XE/XH1VPa59F6EcCPj6i9zbCfK4n64+qjtc+i9A4EfH1PL3LcD2zemPy1PbangR2eA/uW4Htm9Mflqe3VfAOzwH9y7A9s3pj8tHbqvgHZ4DN3McAASWmAHE9IPy1Dx9RK7sHZoFZu9ujsnGoz4eWVwjFGGcXUgkAkW4G1weYqe3VensHZoHvt7ueYOHDTyoZc0cMjrdwRdULC4y6i4qyljKkpxi7atHFShGMW10MN2ptGRJSqtYWGlgeI8YpydSSqWWxTGEXC7Ip2vN4f8q+qp4kuoZI9Dn25n8MeivqqOLPqdcOHQXt3P4Y9FfVRxZ9Q4UOg/t3P4Y9FfVRxZ9Q4cOh0Ntz+GPRX1VPFn1I4ceg423P4Y9FfVXXFl1I4ceg/t3iPD/lX1UcSfUOHDode3WI8P+VfVU8SfUjhw6D+3WI8Meivqo4k+pHDh0H9u8R4f8q+qp4k+ocOHQY7dxHh/yr6qjiz6hw4dDn2/xHh/yr6qONU6k8KHQX+kGI8P+VfVRxp9SeDDoL/SDE/Kfyr6qjjVOpPBp9BjvFiflB6K+quXXqdQ4NPocHeTE/KD0V9VVvE1evsjpYen0LvDYx5cKryG7dIRewGgvbhV8ZynRvLe5TKEYVbR6Gy9xP8AV7fxEn9MdZGL7/2HqPdDjHYtIY2kkNlRSxPiAvSspKKuy5K5G2FtmHGQrNA11OhB0ZGHFHX4rDmPwqSCe7gAkkAAXJOgAHEk0AYxvvv4+PlXB7MlZEGczTd4GUaXVuOTUm4tclbGpllpQdWsvh0subf+PzzmKcnaO5Rba2TisAYcZhsRmbDxJGesrWVALiygApYi6m+mt9NKsNjadaXDmkszdmuvT80O6lJxV0bFuNvZHtHDrKtlkGkkYN8rDjbnbmPERVkvhm4Pdfx1K+VwjoAqH3lwy4sYNntKy5lv3rHX3sN4dhfL2cOdQpJ7E2LepIBXfLfFMJeCL3zFvG7xxi1lsCQ8hJAUaE24mxqHf/fQlGQpujiMbG+IxeIzYllXLmcXQAZsrpbmDwFrXPE1U/1SnTlkpRvFXvfd+KLOA2ryeoadzHeueILg9oEcWSCUsCx6PRo21uQBqrHW3Htq6dSm7Ths/a/5bzOMstmapQckDbm14sJA88xsiC9ha7HkqgkAkmwAvUN20JSPXZm0IsREs0Lh43F1Yc+0eIg6EHUEVJB64vEpEjSSMERFLMzGwUDUknlQBjW+m8GJ2q6RYR2hwTxtmdiE6Xr5Dm1zAcAAbXu1xpXEq9Ogs9VXaei/t/mnnt3GDlpEgYzCY3A45MVhJRKZMqMpZLMALZZMoVcpt2Ag2tyrjDYunVjkmrPdNapk1KbWqNOxW3osbsrEyxm18LMGW4JRhGwKkjjYgi/iprDSvWiud0UV1anLyZ817a/TnyL91a8/mCce4QpRUSWp1E5tUJEjha6sRc6EVSonOY76KpsGY6ENTlOXI9BDXSicOZ2IKnKc5zr2PRlI4hy0FGUniEvZuwZ8SSsETSEC5yjgNNftHnFU1Jwp95lsFKWx44/ZLR3u6MRxClrqeYOZRcg8bXojLNyZ02k7XIIgNdNEZ0HW5WwMI5UYhGmLDMwQ26FAbF3HG2awAFyQSxsCoKdec1ezt/ZdTcWyTvnuvLDKsaxJLDJ1YGjhjDG40W6KCXGpBubgX7bdUJUpRvLRrfUrrcWEvh1Rn20cA0TFWBFiRYixBGhBHIirpRXIIVMy1LvZY/1Nf3rfjV8flfcrn837Gu9y3a8OE2TLPO4SNJ3ueZOWOyqPjMToAKycV8z7DtHugrtDbeI21i8yStBgopI8qlghZ1Oe+l7vcX1uBZdL0niKscLFZ1eck7dEvH88vFiEHPbYinH4nYmMM6SdNBO5Mi3uGB61iR8YAmzAdotxFdYatHFRypWml9mRUg4O/I2q+H2lhGW+eGeOxsbGzC/EcDXMZKRDVjCtq7vybExl5VaXDSK0ayqNShynhoA65Rdbi4vbxW1qSxVDgp2ktV9ghLJLMd7x70wPA0EBeQyDKFysFQMAt7nVzl0AsdSdeVI4T9OqxqqpV0jF38W0XVK0XGy5mkdyjc+XCQJJibrISWWPnGG8O3P/AA8r8zwaqxjOs61tbW+xSpNRykTuk90QRZsDgWZsWzLHnW2WMsbFQ3h8tOF+RBtZGnf4paRV23/gjw5gVjd0p3woPsvPOsrTH3y93uF05qwawzX0J4DSyUP1OlxO4lC1vFeP5qXOg7b6h53Kd/DjEOHxRHsmLTNwMqjS5HJwdDbQ8dL2p2tHhyXR7P8ArzKVqiq7p3c/HSvtCCHp8wJnw5ZgWOUqJUIuerxKeLTxkJuOidr8wBnZ2+mGydI5eKXTOFUvmYKR1SNMpu1iSCLgG4GubV/SaynanZp6p3/kYjiI2+Ilbg7GfaWKOJWDoIkZw81yzSAgBYgCLFgALkaA+YuVMNGNFYdyutL+e+hVxPizpGu7wbdw2zcN0kzFUUBEXvncgaKtzdjYXueABJ0rtRe0UceZlU7Y3H7QM083QwRSnoYi6ck5WBUmzanU9ZgLWpevi6dKGVK82tXyWv5+aFsKbbvyI+7GNxWx8U4LrLhG98luwGhIHSJ/jGZSbaMLf4bXQxFOvG8VaS0tvfyOZU3F67Gt7e2Th9qYNoXJMUoBDKbFSNVYeMGxsdKIyUldHLVtGYliMP7UT+xsXh/e3BzToWPTjPdJLHgACVZQbi99bDMYnDSxcPhl8S2X8/nI6p1FB7aHW3N5YpsmHijfFFnF4yGQakNkXTMxJC2NuHbS2DwFSnLjVHlSva2rud1K0WsqNC2Pus+C2TiemPvpwk4yA3WNSrsEv8YjQX8XlJdw9NdqVXm2vYXrybpOPRMwbbf6c+RfurZn8wSh3CNEmY2+m/YBqTXMpqO50k3sesEAc5UZSbXHFb+IBgCT4uPGuI4mm3bUJU5pDqtNaIouzqfKqqzZhnBZTlFmAZkJBLD4ysNL8DSc8XFOyVy+NBtanb4chc3ZlzixBjLXKBgfCAuCK7pYiM9OZzOk46nrgcK8rxxot2kdY0HC7toBc6CrK1eNJanEKbm7DQq7yCNYZMwLBluC3UuZLXUC4AOnipLt07jHZYHvLEAEdSWSQEobWvYlSDqbMCNR5DwIp+jWVRX6bidWk4uwUbrbvQ4pT1/fbdRTpEXN8schBD3azWK6Cw1JOWl6+JlB6aItpUIyXiVG1NjTwZTNC0QYsFvwJQ2a2p0uR5b3FxTdKrGe0ri1SEobqxYbk7Sfpwig2jDOtrjKwICySEcUALCxDAZ2spJ1SxNmnJ+Q5QunZdDSdt7r4DEMmInfo3lw7Ocp6NXKoGMuVhcZQb2PK172pWliKsFljtcvqUKcndmK9FwYeUVs5boyc9nqT9ysYExADMylhkCoLmQll974ixNrAgqb2swrPr6xH6SSlc2Pa+8sWzYcNHKiq1kUxJciKMWDFeJOUaDtpGFN1JO354DcqiglcxnfHaS4zEyzqtg8l1B45QoUE+M2B+k1rUoOMFF8hCU05uQ2DS2FA/8AlP3GmLWpfc4zXqX8DRNzN0otp7HaKQlXTFSPFIL9RwiWJFxmHIj7jrWPitKlzQo90ENmSNsuaTCY6Ir1xIji5GYCwYEWzIcqkMNQRqOOVPG4Z4tKpT7yVmvD89RilUyaPY527jjtOSHCYNJJWzd8wy3sCAAPiqAxJY28nbGBwksLerV3askiatRT+FG7bo7A9hwqrNnkKqHbkcotYD8eJ8wHNOlGDbXN3ZzKTla4H93tJjgoTGLxrODJbxqyx3HZma3ly01RUc3xdDiV7aAO+7+Nw20tmLmErSCJo7AAJHGwLI+nxVJJOtUyk3p9/udn0LUnJh+/G5HtZI2MwsAmgLK+Ulr4VwwYkW75G4X+L5K7Vpx4cnZME7O5XHfTCrETGJMzA+8275iQSHfgNQNRxBOlzYZi/SK+fI2rfV4eHiMdoha/sX/cq3Wec+zJYhDCyKAqk3xDqSTNr3qknlx5aWJer0oTyxbuovT86L3KYzav4mu4rNkbJbPlOW+gzWOW/wBNq6OT5gwO6eIlwmKxbaHCEiRWBzMw7+3jU3vemKtXJ8NPZkRV9zdO5JHKuysP0wsSGZe0ozFkJ7CQb+alo7HTH7ou5CbTiWxyTxBjE5vbrd8jDsNhrxGh8R6i8ruQZNgtsx4WR8Ni8McK0bNkC3YJcWYdpJ6xDaghyOwlbF4Gdb/lpu72a/PzmXU6yj8LOZJ22riRh8NAZTlsJpCUMZuoM1hcKAFAF9STw5G3DYWeFi5Tl8T5La3j/ZzUqKeiWhvOwdkrhoggJZjqzcMzdoHIeKuaNGNKOWJzOTk7szPu84WaRsEFW8TO8Ztr74+ULcfNDW+mmqVlmb3tocPkU+w9i43DbwwRSOJmCdLI4FgYijpc6cRoPL56obu7HfI1/e74Di/4ab/82pjD/Nj5r+Smt8uXkz5U29+mPkX7q1K3eFqXdDjuWbKikxCNK0YT2LMCj299MhkSTiR3sYW/iI4XvWbiW73GKVtiy3k3Qjw+zS+Gjcl3g98AuzLCkjGY5B1OsWBY2vYHsqqnZy1OqjajdAXI4lxDFB12jYgdsxhPDhqZDccNTWk21QsKf/0uaps7d3CTYLBRRsJyuGmRTqq2m793KglAGDZb215gisvVMeQHd0LCNh9oYp2iKxTRGNLiwcJFEqle3K4S3jAprDpPK1umL1G1Jnl3O4ImxWDeVsoSSTJYHWYlOjViAeIDEX+TNTi082hFBmn+1COMTLBFmuMU6nrZpZZQLNHcBSpGZbg9mtJpjLMSxMT4eNsPMuRlmzFTa6kIFYXvaxuvmrUw1ruV9LGdVzNKNtS87mm0kgkmlZ7rGmcKgZpZSOCC2irfjfxcr1RiJJtRTGaUXH4mV239658cR0zDKjOVUfFzkEg9trWF+AprDQjDWItXlKW5C3fxWGixkb4i5jTrEXsC3xQ2h6vaOfDtqrFzy6LmW4eN1dkre3eJ8diizuluCKjZ1VRewvYAniSe0nyVGFyd2IV1LvNEOR2UX5W4eLtrRk8iuZ8Yxm7Hnu7vAMLihiGjVivA5c2Qn4wGZbm19b+TWsevVc7mtRpqK0G3i297JxDStI8mcjivRhQNFUC5sBc/abkkmppVVFKNrETpOTvc4FvBt5L+qtaO2hnyi7lrHb2MLfKH7jXcvl/cinfNqbH3E/1e38RJ/THWJi+/9jTo90FO6zsWfFbXwsXCOaIRxtxCkMxkJHaLqfJauKclGDa3/P8AZY9WcdyfYuIwu2MTAbFMPEUkYXCkvkaMr4zqfIDVLm5yzM6tZG20EHhjsHHNG0cqhkYWKnnz+8UAM+CjMiSlAZI1ZEbmqvlzAeXIvmoAkUAD3dChlfZuLWAXkMLADmV+OB48ua3jrqNsyvsB89YzdWZdnRbQU3WWQRZADmGYsqsORuQo8prutUesFsEVz5n0tu/HIuFgWYASrDGHA1AYKAw89UrYGWFSBBbZEJSZOjGXEFjKNeuXUKxPZcDlUWQXJkaBQABYAAADgAOAqQOqAMK333axGO27JAxCiSIPE5BKiNEtr/xhr+Wr4TyQvHe5y1dlp3C8BPFicerj3uNhCTw98jd+9/4Tc+UUvdyeZ7nb0VjYakgj43BRzALIoYK6uAeTIcyn6CKAHGDj6UzZR0hQRlueQEsF8lyTRYCBvd8Bxf8ADTf/AJtV2H+bHzX8ldb5cvJnyrt4e/HyL91atVfEK038JM3f3lkwmqBWOti3WygjgoOi62N7X01vYWUq0c7umXRnYtsP3Q8SqTAySs81gSzhwqjNoqlerfMQbW0txrmGHSleRMptqyBRMSQ+fW97m549oJFtDw0tTDSascbBFNvriGjWLOUjU8ImaHS5NiVPWtfidTxOutLPC9GjviHG8m9EuMCK5OSIBUUleQsCQABf/wB140zRpKmvEpnJyZ4bH202GIeMrnBUgt1goBJIAvbXt4jlbW5Xoqps9SKc3F6rQtcNvpOMQMQzyMyglV6XMgYqU0RlKjqltQL6+OluyS20LeMUm19pyYl2klcszdpvbxDsp2NNRjlRRmbd2UzYFieX2+qk54Wbk2reoyq8UtSThMO6gjMoFX0KVSCs7FNWpCTuc4jBux4qfpqK2HnN3ViadeEUKHZzgg3XQ9v/AGquGFqRknoTLE02mtfQsHwxItnI+2tFwvpcTVWKexCm2Y2gUg8Tr/7/AO61n1MHNy0G44yFtTgbLbmyjz+quVgp82ie2Q5Jk/Dx2AubkaXGnn7a0KUMsUmxSrUvK6Rcx/Bh+8P3GrZ/L+5zT7wVbj90Ndn4cwHDmS8jPmDhe+Ci1sp8Gs2th+JK9x+FTKrF3P3XIXZHfAEtGSyEyi6kgqSOp2EiqexvqdcfwFD3XIUZ3XAkNIQXbpRdiqhRfqcgAKOx+IcfwPf3Z0/Y2+tH5Knsb+oOP4C92dP2NvrR+Sjsb+oOP4C92ZP2NvrR+Sjsf7g4/gP7syfsbfWj8lHY/wBwcfwF7sqfsbfWj8lHY/3ewcfwIS907CiJIfa/3uNldU6QWVlbOpHU5NrR2L93sHH8Cd7sqfsjfWj8lT2L93sHH8Be7Kn7I31o/JR2L93sHH8B/dkT9kb60fko7F+72I4/gL3ZI/2RvrR+SjsX7vYOP4C92SP9kb63/wAKOxfu9g4/geL91iAyLKcEekRWRW6TUKxBYd5zyijsX7vYO0eA+F7rEEebJgyudy7Wk75m75j1ONHYV9XsHaPA9/djj/ZW+s/8KnsX7vYOP4C92KP9lb6z/wAKOxfu9iO0eAvdij/ZW+s/8KOwr6vYO0eBF2v3VY54JofY5XpYnjzZ75c6lb2ya2vXdPCKE1LNs77HM6zlFq25k20MCsrl+ly6AWyk8PppucVJ3uVRk4q1iP7TL8sPQPrrnhrr7HXEfT3F7TL8sPQPro4S+r2DiPp7i9pl+XHoH11PDX1ewcR/T7jjYq/Lj6s+ujhr6vYOJ+33H9pV+XHoN66OFH6vYjiP6fcQ2Iny4+rb11PCj9XsHEfT3OhsZPlh9W3rqVTj9XsRnfT3Oxshfl/5G9dTkj9XsRnfT3HGyU+X/kb10ZI/V7EZn0Oxsxflx9W3rrrLH6vYht/T7nY2cny/8hqUo9fY5afQ69gp8v8AyN66n4evsc2fQf2Any/8jeuj4evsGV9Bm2eny9v+BvXQ8v1exKTX/k5Gy4/lwfKjH8ahRj9XsTeXQ69r0+XH1beuptH6vY5s+hJcokIQPmOe98pHI9tE5RyWTOoxea9j/9k=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1214414" y="214290"/>
            <a:ext cx="7000923" cy="150019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62" name="Picture 38" descr="http://rotaryor.org/oaktarian-html/jpegs/2010/oaktarian25a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71802" y="4572008"/>
            <a:ext cx="3214710" cy="1928826"/>
          </a:xfrm>
          <a:prstGeom prst="rect">
            <a:avLst/>
          </a:prstGeom>
          <a:noFill/>
        </p:spPr>
      </p:pic>
      <p:pic>
        <p:nvPicPr>
          <p:cNvPr id="1066" name="Picture 42" descr="http://clubrunner.blob.core.windows.net/00000050004/Images/249a299f-4639-41fd-971d-514484c4b404.jpg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14282" y="4572008"/>
            <a:ext cx="2786082" cy="18621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572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AVAILABLE DDF BY DISTRICT </a:t>
            </a:r>
            <a:br>
              <a:rPr lang="en-US" dirty="0" smtClean="0"/>
            </a:br>
            <a:r>
              <a:rPr lang="en-US" dirty="0" smtClean="0"/>
              <a:t>YEAR 2015-2016</a:t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50% of Annual Fund Share contributions from 2012-2013                           182,464.37 $</a:t>
            </a:r>
          </a:p>
          <a:p>
            <a:pPr>
              <a:buNone/>
            </a:pPr>
            <a:r>
              <a:rPr lang="th-TH" sz="1800" dirty="0" smtClean="0">
                <a:solidFill>
                  <a:srgbClr val="002060"/>
                </a:solidFill>
              </a:rPr>
              <a:t>เงินปันส่วนที่ภาคได้รับกลับคืนมาจากการบริจาคไว้ในปีพ.ศ.</a:t>
            </a:r>
            <a:r>
              <a:rPr lang="en-US" sz="1800" dirty="0" smtClean="0">
                <a:solidFill>
                  <a:srgbClr val="002060"/>
                </a:solidFill>
              </a:rPr>
              <a:t>2555-2556</a:t>
            </a:r>
          </a:p>
          <a:p>
            <a:pPr>
              <a:buNone/>
            </a:pPr>
            <a:r>
              <a:rPr lang="en-US" sz="1800" dirty="0" smtClean="0"/>
              <a:t>50% of Available Endowment Fund Share Earnings                                            1,189.29 $</a:t>
            </a:r>
          </a:p>
          <a:p>
            <a:pPr>
              <a:buNone/>
            </a:pPr>
            <a:r>
              <a:rPr lang="th-TH" sz="1800" dirty="0" smtClean="0">
                <a:solidFill>
                  <a:srgbClr val="002060"/>
                </a:solidFill>
              </a:rPr>
              <a:t>เงินผลตอบแทนจากกองทุนถาวร </a:t>
            </a:r>
            <a:endParaRPr lang="en-US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800" dirty="0" smtClean="0"/>
              <a:t>Carry Forward from 2015-2016                                                                         220,258.94 $</a:t>
            </a:r>
          </a:p>
          <a:p>
            <a:pPr>
              <a:buNone/>
            </a:pPr>
            <a:r>
              <a:rPr lang="th-TH" sz="1800" dirty="0" smtClean="0">
                <a:solidFill>
                  <a:srgbClr val="002060"/>
                </a:solidFill>
              </a:rPr>
              <a:t>ยอดเงินยกมาจากปีพ.ศ.</a:t>
            </a:r>
            <a:r>
              <a:rPr lang="en-US" sz="1800" dirty="0" smtClean="0">
                <a:solidFill>
                  <a:srgbClr val="002060"/>
                </a:solidFill>
              </a:rPr>
              <a:t>2558-2559</a:t>
            </a:r>
          </a:p>
          <a:p>
            <a:pPr>
              <a:buNone/>
            </a:pPr>
            <a:r>
              <a:rPr lang="en-US" sz="1800" b="1" dirty="0" smtClean="0"/>
              <a:t>Total DDF</a:t>
            </a:r>
            <a:r>
              <a:rPr lang="en-US" sz="1800" dirty="0" smtClean="0"/>
              <a:t>  </a:t>
            </a:r>
            <a:r>
              <a:rPr lang="th-TH" sz="1800" dirty="0" smtClean="0"/>
              <a:t>(</a:t>
            </a:r>
            <a:r>
              <a:rPr lang="th-TH" sz="1800" dirty="0" smtClean="0">
                <a:solidFill>
                  <a:srgbClr val="002060"/>
                </a:solidFill>
              </a:rPr>
              <a:t>รวม</a:t>
            </a:r>
            <a:r>
              <a:rPr lang="th-TH" sz="1800" dirty="0" smtClean="0"/>
              <a:t>)</a:t>
            </a:r>
            <a:r>
              <a:rPr lang="en-US" sz="1800" dirty="0" smtClean="0"/>
              <a:t>                                                                                                      </a:t>
            </a:r>
            <a:r>
              <a:rPr lang="en-US" sz="1800" b="1" dirty="0" smtClean="0"/>
              <a:t>403,912.60 $</a:t>
            </a:r>
          </a:p>
          <a:p>
            <a:pPr>
              <a:buNone/>
            </a:pPr>
            <a:r>
              <a:rPr lang="en-US" sz="1800" b="1" dirty="0" smtClean="0"/>
              <a:t>       Project Funding </a:t>
            </a:r>
            <a:r>
              <a:rPr lang="th-TH" sz="1800" b="1" dirty="0" smtClean="0"/>
              <a:t> (</a:t>
            </a:r>
            <a:r>
              <a:rPr lang="th-TH" sz="1800" b="1" dirty="0" smtClean="0">
                <a:solidFill>
                  <a:srgbClr val="002060"/>
                </a:solidFill>
              </a:rPr>
              <a:t>การใช้เงิน</a:t>
            </a:r>
            <a:r>
              <a:rPr lang="en-US" sz="1800" b="1" dirty="0" smtClean="0">
                <a:solidFill>
                  <a:srgbClr val="002060"/>
                </a:solidFill>
              </a:rPr>
              <a:t>DDF</a:t>
            </a:r>
            <a:r>
              <a:rPr lang="th-TH" sz="1800" b="1" dirty="0" smtClean="0">
                <a:solidFill>
                  <a:srgbClr val="002060"/>
                </a:solidFill>
              </a:rPr>
              <a:t>เพื่อทำโครงการ)</a:t>
            </a:r>
            <a:endParaRPr lang="en-US" sz="1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800" dirty="0" smtClean="0"/>
              <a:t>DG 1623643  90,974 $ (</a:t>
            </a:r>
            <a:r>
              <a:rPr lang="th-TH" sz="1800" dirty="0" smtClean="0">
                <a:solidFill>
                  <a:srgbClr val="002060"/>
                </a:solidFill>
              </a:rPr>
              <a:t>โครงการทุนสนับสนุนระดับภาค</a:t>
            </a:r>
            <a:r>
              <a:rPr lang="en-US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GG 1527882    5,000 $ (</a:t>
            </a:r>
            <a:r>
              <a:rPr lang="th-TH" sz="1800" dirty="0" smtClean="0">
                <a:solidFill>
                  <a:srgbClr val="002060"/>
                </a:solidFill>
              </a:rPr>
              <a:t>นครศรีธรรมราช</a:t>
            </a:r>
            <a:r>
              <a:rPr lang="en-US" sz="1800" dirty="0" smtClean="0"/>
              <a:t>)      GG 1531012  5,750 $  (</a:t>
            </a:r>
            <a:r>
              <a:rPr lang="th-TH" sz="1800" dirty="0" smtClean="0">
                <a:solidFill>
                  <a:srgbClr val="002060"/>
                </a:solidFill>
              </a:rPr>
              <a:t>นครปฐม</a:t>
            </a:r>
            <a:r>
              <a:rPr lang="en-US" sz="1800" dirty="0" smtClean="0"/>
              <a:t>)  </a:t>
            </a:r>
          </a:p>
          <a:p>
            <a:pPr>
              <a:buNone/>
            </a:pPr>
            <a:r>
              <a:rPr lang="en-US" sz="1800" dirty="0" smtClean="0"/>
              <a:t>GG 1634219    1,000 $ (</a:t>
            </a:r>
            <a:r>
              <a:rPr lang="th-TH" sz="1800" dirty="0" smtClean="0">
                <a:solidFill>
                  <a:srgbClr val="002060"/>
                </a:solidFill>
              </a:rPr>
              <a:t>ท่าเรือ</a:t>
            </a:r>
            <a:r>
              <a:rPr lang="en-US" sz="1800" dirty="0" smtClean="0">
                <a:solidFill>
                  <a:srgbClr val="002060"/>
                </a:solidFill>
              </a:rPr>
              <a:t>-</a:t>
            </a:r>
            <a:r>
              <a:rPr lang="th-TH" sz="1800" dirty="0" smtClean="0">
                <a:solidFill>
                  <a:srgbClr val="002060"/>
                </a:solidFill>
              </a:rPr>
              <a:t>กาญจนบุรี</a:t>
            </a:r>
            <a:r>
              <a:rPr lang="en-US" sz="1800" dirty="0" smtClean="0"/>
              <a:t>)   GG 1635455  3,000 $  (</a:t>
            </a:r>
            <a:r>
              <a:rPr lang="th-TH" sz="1800" dirty="0" smtClean="0">
                <a:solidFill>
                  <a:srgbClr val="002060"/>
                </a:solidFill>
              </a:rPr>
              <a:t>ภูเก็ต</a:t>
            </a:r>
            <a:r>
              <a:rPr lang="th-TH" sz="1800" dirty="0" err="1" smtClean="0">
                <a:solidFill>
                  <a:srgbClr val="002060"/>
                </a:solidFill>
              </a:rPr>
              <a:t>เซาท์</a:t>
            </a:r>
            <a:r>
              <a:rPr lang="en-US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GG 1636310    2,000 $ (</a:t>
            </a:r>
            <a:r>
              <a:rPr lang="th-TH" sz="1800" dirty="0" smtClean="0">
                <a:solidFill>
                  <a:srgbClr val="002060"/>
                </a:solidFill>
              </a:rPr>
              <a:t>บ้านโป่ง</a:t>
            </a:r>
            <a:r>
              <a:rPr lang="en-US" sz="1800" dirty="0" smtClean="0"/>
              <a:t>)               GG 1636882  5,000 $  (</a:t>
            </a:r>
            <a:r>
              <a:rPr lang="th-TH" sz="1800" dirty="0" smtClean="0">
                <a:solidFill>
                  <a:srgbClr val="002060"/>
                </a:solidFill>
              </a:rPr>
              <a:t>สมุทรปราการ</a:t>
            </a:r>
            <a:r>
              <a:rPr lang="en-US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       </a:t>
            </a:r>
            <a:r>
              <a:rPr lang="en-US" sz="1800" b="1" dirty="0" smtClean="0"/>
              <a:t>Total </a:t>
            </a:r>
            <a:r>
              <a:rPr lang="en-US" sz="1800" b="1" dirty="0" smtClean="0"/>
              <a:t>DDF Funding</a:t>
            </a:r>
            <a:r>
              <a:rPr lang="en-US" sz="1800" dirty="0" smtClean="0"/>
              <a:t> (</a:t>
            </a:r>
            <a:r>
              <a:rPr lang="th-TH" sz="1800" dirty="0" smtClean="0">
                <a:solidFill>
                  <a:srgbClr val="002060"/>
                </a:solidFill>
              </a:rPr>
              <a:t>รวม</a:t>
            </a:r>
            <a:r>
              <a:rPr lang="en-US" sz="1800" dirty="0" smtClean="0"/>
              <a:t>) </a:t>
            </a:r>
            <a:r>
              <a:rPr lang="en-US" sz="1800" b="1" dirty="0" smtClean="0"/>
              <a:t>(GG 20% / DG 80</a:t>
            </a:r>
            <a:r>
              <a:rPr lang="en-US" sz="1800" b="1" dirty="0" smtClean="0"/>
              <a:t>%)                                  </a:t>
            </a:r>
            <a:r>
              <a:rPr lang="en-US" sz="1800" dirty="0" smtClean="0"/>
              <a:t>112,724.00 $  </a:t>
            </a:r>
            <a:endParaRPr lang="en-US" sz="1800" dirty="0" smtClean="0"/>
          </a:p>
          <a:p>
            <a:pPr>
              <a:buNone/>
            </a:pPr>
            <a:r>
              <a:rPr lang="en-US" sz="1800" b="1" dirty="0" smtClean="0"/>
              <a:t>Rolled Forward Amount for District 3330 </a:t>
            </a:r>
            <a:r>
              <a:rPr lang="th-TH" sz="1800" dirty="0" smtClean="0"/>
              <a:t>(</a:t>
            </a:r>
            <a:r>
              <a:rPr lang="th-TH" sz="1800" dirty="0" smtClean="0">
                <a:solidFill>
                  <a:srgbClr val="002060"/>
                </a:solidFill>
              </a:rPr>
              <a:t>ยอดเงิน</a:t>
            </a:r>
            <a:r>
              <a:rPr lang="en-US" sz="1800" dirty="0" smtClean="0">
                <a:solidFill>
                  <a:srgbClr val="002060"/>
                </a:solidFill>
              </a:rPr>
              <a:t>DDF</a:t>
            </a:r>
            <a:r>
              <a:rPr lang="th-TH" sz="1800" dirty="0" smtClean="0">
                <a:solidFill>
                  <a:srgbClr val="002060"/>
                </a:solidFill>
              </a:rPr>
              <a:t>ยกไปปีหน้า</a:t>
            </a:r>
            <a:r>
              <a:rPr lang="th-TH" sz="1800" dirty="0" smtClean="0"/>
              <a:t>)                           </a:t>
            </a:r>
            <a:r>
              <a:rPr lang="en-US" sz="1800" b="1" dirty="0" smtClean="0"/>
              <a:t>291,188.60 $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th-TH" sz="1800" dirty="0" smtClean="0"/>
          </a:p>
          <a:p>
            <a:pPr>
              <a:buNone/>
            </a:pPr>
            <a:endParaRPr lang="th-TH" dirty="0"/>
          </a:p>
        </p:txBody>
      </p:sp>
      <p:pic>
        <p:nvPicPr>
          <p:cNvPr id="4" name="Picture 4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6215082"/>
            <a:ext cx="857224" cy="642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จำนวนเงินที่ทำโครงการสู่ชุมชน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 smtClean="0"/>
              <a:t> </a:t>
            </a:r>
            <a:r>
              <a:rPr lang="en-US" sz="3100" dirty="0" smtClean="0">
                <a:solidFill>
                  <a:srgbClr val="002060"/>
                </a:solidFill>
              </a:rPr>
              <a:t>The funds were used for projects in the community.</a:t>
            </a:r>
            <a:endParaRPr lang="th-TH" sz="3100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District Grant (27 Projects)     </a:t>
            </a:r>
            <a:r>
              <a:rPr lang="en-US" dirty="0" smtClean="0"/>
              <a:t>76,261 US $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th-TH" dirty="0" smtClean="0">
                <a:solidFill>
                  <a:srgbClr val="002060"/>
                </a:solidFill>
              </a:rPr>
              <a:t> </a:t>
            </a:r>
            <a:r>
              <a:rPr lang="th-TH" b="1" dirty="0" smtClean="0">
                <a:solidFill>
                  <a:srgbClr val="002060"/>
                </a:solidFill>
              </a:rPr>
              <a:t>ทุนสนับสนุนระดับภาคจำนวนเงิน    </a:t>
            </a:r>
            <a:r>
              <a:rPr lang="en-US" dirty="0" smtClean="0">
                <a:solidFill>
                  <a:srgbClr val="002060"/>
                </a:solidFill>
              </a:rPr>
              <a:t>2,592,874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th-TH" sz="4000" b="1" dirty="0" smtClean="0">
                <a:solidFill>
                  <a:srgbClr val="002060"/>
                </a:solidFill>
              </a:rPr>
              <a:t>฿ )</a:t>
            </a:r>
          </a:p>
          <a:p>
            <a:r>
              <a:rPr lang="en-US" sz="3600" dirty="0" smtClean="0"/>
              <a:t>Global Grant (6 Projects)      </a:t>
            </a:r>
            <a:r>
              <a:rPr lang="en-US" dirty="0" smtClean="0"/>
              <a:t>305,176 US $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( </a:t>
            </a:r>
            <a:r>
              <a:rPr lang="th-TH" b="1" dirty="0" smtClean="0">
                <a:solidFill>
                  <a:srgbClr val="002060"/>
                </a:solidFill>
              </a:rPr>
              <a:t>ทุนสนับสนุนระดับโลกจำนวนเงิน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10,681,160 </a:t>
            </a:r>
            <a:r>
              <a:rPr lang="th-TH" sz="4000" b="1" dirty="0" smtClean="0">
                <a:solidFill>
                  <a:srgbClr val="002060"/>
                </a:solidFill>
              </a:rPr>
              <a:t>฿ )</a:t>
            </a:r>
            <a:endParaRPr lang="th-TH" dirty="0">
              <a:solidFill>
                <a:srgbClr val="002060"/>
              </a:solidFill>
            </a:endParaRPr>
          </a:p>
        </p:txBody>
      </p:sp>
      <p:pic>
        <p:nvPicPr>
          <p:cNvPr id="4" name="Picture 4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5143512"/>
            <a:ext cx="1500198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AVAILABLE DDF BY DISTRICT </a:t>
            </a:r>
            <a:br>
              <a:rPr lang="en-US" dirty="0" smtClean="0"/>
            </a:br>
            <a:r>
              <a:rPr lang="en-US" dirty="0" smtClean="0"/>
              <a:t>YEAR 2016-2017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dirty="0" smtClean="0"/>
              <a:t>50% of Annual Fund Share contributions from 2013-2014                            166,075.03 $</a:t>
            </a:r>
          </a:p>
          <a:p>
            <a:pPr>
              <a:buNone/>
            </a:pPr>
            <a:r>
              <a:rPr lang="th-TH" sz="1800" dirty="0" smtClean="0">
                <a:solidFill>
                  <a:srgbClr val="002060"/>
                </a:solidFill>
              </a:rPr>
              <a:t>เงินปันส่วนที่ภาคได้รับกลับคืนมาจากการบริจาคไว้ในปีพ.ศ.</a:t>
            </a:r>
            <a:r>
              <a:rPr lang="en-US" sz="1800" dirty="0" smtClean="0">
                <a:solidFill>
                  <a:srgbClr val="002060"/>
                </a:solidFill>
              </a:rPr>
              <a:t>2556-2557</a:t>
            </a:r>
          </a:p>
          <a:p>
            <a:pPr>
              <a:buNone/>
            </a:pPr>
            <a:r>
              <a:rPr lang="en-US" sz="1800" dirty="0" smtClean="0"/>
              <a:t>50% of Available Endowment Fund Share Earnings                                                    0.00 $</a:t>
            </a:r>
          </a:p>
          <a:p>
            <a:pPr>
              <a:buNone/>
            </a:pPr>
            <a:r>
              <a:rPr lang="th-TH" sz="1800" dirty="0" smtClean="0">
                <a:solidFill>
                  <a:srgbClr val="002060"/>
                </a:solidFill>
              </a:rPr>
              <a:t>เงินผลตอบแทนจากกองทุนถาวร (จะทราบผลในเดือนตุลาคม)</a:t>
            </a:r>
            <a:endParaRPr lang="en-US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800" dirty="0" smtClean="0"/>
              <a:t>Carry Forward from 2015-2016                                                                          291,188.60 $</a:t>
            </a:r>
          </a:p>
          <a:p>
            <a:pPr>
              <a:buNone/>
            </a:pPr>
            <a:r>
              <a:rPr lang="en-US" sz="1800" b="1" dirty="0" smtClean="0"/>
              <a:t>Total</a:t>
            </a:r>
            <a:r>
              <a:rPr lang="en-US" sz="1800" dirty="0" smtClean="0"/>
              <a:t> (</a:t>
            </a:r>
            <a:r>
              <a:rPr lang="th-TH" sz="1800" dirty="0" smtClean="0">
                <a:solidFill>
                  <a:srgbClr val="002060"/>
                </a:solidFill>
              </a:rPr>
              <a:t>รวม </a:t>
            </a:r>
            <a:r>
              <a:rPr lang="en-US" sz="1800" dirty="0" smtClean="0"/>
              <a:t>)                                                                                                               </a:t>
            </a:r>
            <a:r>
              <a:rPr lang="en-US" sz="1800" b="1" dirty="0" smtClean="0"/>
              <a:t>457,263.63 $</a:t>
            </a:r>
          </a:p>
          <a:p>
            <a:pPr>
              <a:buNone/>
            </a:pPr>
            <a:r>
              <a:rPr lang="th-TH" sz="1800" dirty="0" smtClean="0">
                <a:solidFill>
                  <a:srgbClr val="002060"/>
                </a:solidFill>
              </a:rPr>
              <a:t>ยอดเงินยกมาจากปีพ.ศ.</a:t>
            </a:r>
            <a:r>
              <a:rPr lang="en-US" sz="1800" dirty="0" smtClean="0">
                <a:solidFill>
                  <a:srgbClr val="002060"/>
                </a:solidFill>
              </a:rPr>
              <a:t>2558-2559</a:t>
            </a:r>
          </a:p>
          <a:p>
            <a:pPr>
              <a:buNone/>
            </a:pPr>
            <a:r>
              <a:rPr lang="en-US" sz="1800" b="1" dirty="0" smtClean="0"/>
              <a:t>Project Funding</a:t>
            </a:r>
          </a:p>
          <a:p>
            <a:pPr>
              <a:buNone/>
            </a:pPr>
            <a:r>
              <a:rPr lang="en-US" sz="1800" dirty="0" smtClean="0"/>
              <a:t>GG 1525106 </a:t>
            </a:r>
            <a:r>
              <a:rPr lang="th-TH" sz="1800" dirty="0" smtClean="0"/>
              <a:t>  </a:t>
            </a:r>
            <a:r>
              <a:rPr lang="en-US" sz="1800" dirty="0" smtClean="0"/>
              <a:t>6,320 $ </a:t>
            </a:r>
            <a:r>
              <a:rPr lang="th-TH" sz="1800" dirty="0" smtClean="0">
                <a:solidFill>
                  <a:srgbClr val="002060"/>
                </a:solidFill>
              </a:rPr>
              <a:t>(พระประแดง)   </a:t>
            </a:r>
            <a:r>
              <a:rPr lang="en-US" sz="1800" dirty="0" smtClean="0"/>
              <a:t>GG 1637384  1,000 $ </a:t>
            </a:r>
            <a:r>
              <a:rPr lang="th-TH" sz="1800" dirty="0" smtClean="0">
                <a:solidFill>
                  <a:srgbClr val="002060"/>
                </a:solidFill>
              </a:rPr>
              <a:t>(ป่าตองบีช)</a:t>
            </a:r>
          </a:p>
          <a:p>
            <a:pPr>
              <a:buNone/>
            </a:pPr>
            <a:r>
              <a:rPr lang="en-US" sz="1800" dirty="0" smtClean="0"/>
              <a:t>GG 1638382  4,950 $ </a:t>
            </a:r>
            <a:r>
              <a:rPr lang="th-TH" sz="1800" dirty="0" smtClean="0">
                <a:solidFill>
                  <a:srgbClr val="002060"/>
                </a:solidFill>
              </a:rPr>
              <a:t>(เหลืองกระบี่)</a:t>
            </a:r>
            <a:r>
              <a:rPr lang="en-US" sz="1800" dirty="0" smtClean="0">
                <a:solidFill>
                  <a:srgbClr val="002060"/>
                </a:solidFill>
              </a:rPr>
              <a:t>    </a:t>
            </a:r>
            <a:r>
              <a:rPr lang="en-US" sz="1800" dirty="0" smtClean="0"/>
              <a:t>GG 1638670  3,000 $ </a:t>
            </a:r>
            <a:r>
              <a:rPr lang="th-TH" sz="1800" dirty="0" smtClean="0">
                <a:solidFill>
                  <a:srgbClr val="002060"/>
                </a:solidFill>
              </a:rPr>
              <a:t>(ป่าตองบีช)  </a:t>
            </a:r>
            <a:endParaRPr lang="en-US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800" dirty="0" smtClean="0"/>
              <a:t>                                      </a:t>
            </a:r>
            <a:r>
              <a:rPr lang="en-US" sz="1800" b="1" dirty="0" smtClean="0"/>
              <a:t>Total DDF Funding </a:t>
            </a:r>
            <a:r>
              <a:rPr lang="th-TH" sz="1800" dirty="0" smtClean="0">
                <a:solidFill>
                  <a:srgbClr val="002060"/>
                </a:solidFill>
              </a:rPr>
              <a:t>(รวมยอดเงิน)            </a:t>
            </a:r>
            <a:r>
              <a:rPr lang="en-US" sz="1800" dirty="0" smtClean="0">
                <a:solidFill>
                  <a:srgbClr val="002060"/>
                </a:solidFill>
              </a:rPr>
              <a:t>                                       </a:t>
            </a:r>
            <a:r>
              <a:rPr lang="en-US" sz="1800" dirty="0" smtClean="0"/>
              <a:t>15,270 $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b="1" dirty="0" smtClean="0"/>
              <a:t>Actual DDF Balance </a:t>
            </a:r>
            <a:r>
              <a:rPr lang="th-TH" sz="1800" dirty="0" smtClean="0">
                <a:solidFill>
                  <a:srgbClr val="002060"/>
                </a:solidFill>
              </a:rPr>
              <a:t>(รวมยอดเงิน</a:t>
            </a:r>
            <a:r>
              <a:rPr lang="en-US" sz="1800" dirty="0" smtClean="0">
                <a:solidFill>
                  <a:srgbClr val="002060"/>
                </a:solidFill>
              </a:rPr>
              <a:t> DDF</a:t>
            </a:r>
            <a:r>
              <a:rPr lang="th-TH" sz="1800" dirty="0" smtClean="0">
                <a:solidFill>
                  <a:srgbClr val="002060"/>
                </a:solidFill>
              </a:rPr>
              <a:t> ปัจจุบัน)</a:t>
            </a:r>
            <a:r>
              <a:rPr lang="en-US" sz="1800" dirty="0" smtClean="0">
                <a:solidFill>
                  <a:srgbClr val="002060"/>
                </a:solidFill>
              </a:rPr>
              <a:t>                                                          </a:t>
            </a:r>
            <a:r>
              <a:rPr lang="en-US" sz="1800" b="1" dirty="0" smtClean="0"/>
              <a:t>441,993.63 $                         </a:t>
            </a:r>
          </a:p>
          <a:p>
            <a:pPr>
              <a:buNone/>
            </a:pPr>
            <a:r>
              <a:rPr lang="en-US" sz="1800" b="1" dirty="0" smtClean="0"/>
              <a:t>Tagged</a:t>
            </a:r>
            <a:r>
              <a:rPr lang="en-US" sz="1800" dirty="0" smtClean="0"/>
              <a:t> GG 1634702 3,000 $ </a:t>
            </a:r>
            <a:r>
              <a:rPr lang="th-TH" sz="1800" dirty="0" smtClean="0">
                <a:solidFill>
                  <a:srgbClr val="002060"/>
                </a:solidFill>
              </a:rPr>
              <a:t>(กาญจนบุรี)  </a:t>
            </a:r>
            <a:r>
              <a:rPr lang="en-US" sz="1800" dirty="0" smtClean="0"/>
              <a:t>GG 1638744 300 $</a:t>
            </a:r>
            <a:r>
              <a:rPr lang="th-TH" sz="1800" dirty="0" smtClean="0"/>
              <a:t> </a:t>
            </a:r>
            <a:r>
              <a:rPr lang="th-TH" sz="1800" dirty="0" smtClean="0">
                <a:solidFill>
                  <a:srgbClr val="002060"/>
                </a:solidFill>
              </a:rPr>
              <a:t>(ชุมพร)                                     </a:t>
            </a:r>
            <a:r>
              <a:rPr lang="en-US" sz="1800" dirty="0" smtClean="0"/>
              <a:t>3,300 $</a:t>
            </a:r>
          </a:p>
          <a:p>
            <a:pPr>
              <a:buNone/>
            </a:pPr>
            <a:r>
              <a:rPr lang="en-US" sz="1800" b="1" dirty="0" smtClean="0"/>
              <a:t>Uncommitted DDF Balance (Estimated)                                                           438,693.63 $     </a:t>
            </a:r>
            <a:endParaRPr lang="th-TH" sz="1800" b="1" dirty="0" smtClean="0"/>
          </a:p>
          <a:p>
            <a:pPr>
              <a:buNone/>
            </a:pPr>
            <a:endParaRPr lang="th-TH" sz="18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286000" y="214290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endParaRPr lang="th-TH" dirty="0"/>
          </a:p>
        </p:txBody>
      </p:sp>
      <p:pic>
        <p:nvPicPr>
          <p:cNvPr id="5" name="Picture 4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6072206"/>
            <a:ext cx="1071538" cy="642942"/>
          </a:xfrm>
          <a:prstGeom prst="rect">
            <a:avLst/>
          </a:prstGeom>
          <a:noFill/>
        </p:spPr>
      </p:pic>
      <p:pic>
        <p:nvPicPr>
          <p:cNvPr id="6" name="Picture 4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5929330"/>
            <a:ext cx="1071538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002060"/>
                </a:solidFill>
              </a:rPr>
              <a:t>แผนกิจกรรมมูลนิธิโรตารีภาค </a:t>
            </a:r>
            <a:r>
              <a:rPr lang="en-US" dirty="0" smtClean="0">
                <a:solidFill>
                  <a:srgbClr val="002060"/>
                </a:solidFill>
              </a:rPr>
              <a:t>3330</a:t>
            </a:r>
            <a:endParaRPr lang="th-TH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th-TH" sz="2800" b="1" dirty="0" smtClean="0"/>
              <a:t>บรรลุเป้าหมายการบริจาคให้มูลนิธิโรตารี </a:t>
            </a:r>
            <a:r>
              <a:rPr lang="en-US" sz="2800" b="1" dirty="0" smtClean="0"/>
              <a:t>500,000 US$</a:t>
            </a:r>
          </a:p>
          <a:p>
            <a:r>
              <a:rPr lang="th-TH" sz="2800" b="1" dirty="0" smtClean="0"/>
              <a:t>มีผู้บริจาคเพื่อเป็น</a:t>
            </a:r>
            <a:r>
              <a:rPr lang="en-US" sz="2800" b="1" dirty="0" smtClean="0"/>
              <a:t> AKS</a:t>
            </a:r>
            <a:r>
              <a:rPr lang="th-TH" sz="2800" b="1" dirty="0" smtClean="0"/>
              <a:t> อย่างน้อยหนึ่งท่าน(บริจาค </a:t>
            </a:r>
            <a:r>
              <a:rPr lang="en-US" sz="2800" b="1" dirty="0" smtClean="0"/>
              <a:t>250,000US$</a:t>
            </a:r>
            <a:r>
              <a:rPr lang="th-TH" sz="2800" b="1" dirty="0" smtClean="0"/>
              <a:t>)</a:t>
            </a:r>
          </a:p>
          <a:p>
            <a:r>
              <a:rPr lang="th-TH" sz="2800" b="1" dirty="0" smtClean="0"/>
              <a:t>ส่งเสริมให้มีผู้บริจาครายใหญ่เพิ่มขึ้นไม่น้อยกว่า</a:t>
            </a:r>
            <a:r>
              <a:rPr lang="en-US" sz="2800" b="1" dirty="0" smtClean="0"/>
              <a:t> 10%</a:t>
            </a:r>
            <a:r>
              <a:rPr lang="th-TH" sz="2800" b="1" dirty="0" smtClean="0"/>
              <a:t> ของปีที่ผ่านมา</a:t>
            </a:r>
          </a:p>
          <a:p>
            <a:r>
              <a:rPr lang="th-TH" sz="2800" b="1" dirty="0" smtClean="0"/>
              <a:t>สนับสนุนการทำกิจกรรมต่างๆเพื่อรำลึกในโอกาส</a:t>
            </a:r>
            <a:r>
              <a:rPr lang="en-US" sz="2800" b="1" dirty="0" smtClean="0"/>
              <a:t> 100</a:t>
            </a:r>
            <a:r>
              <a:rPr lang="th-TH" sz="2800" b="1" dirty="0" smtClean="0"/>
              <a:t> ปีมูลนิธิโรตารี</a:t>
            </a:r>
          </a:p>
          <a:p>
            <a:r>
              <a:rPr lang="th-TH" sz="2800" b="1" dirty="0" smtClean="0"/>
              <a:t>จัดทำโครงการห้องสมุด</a:t>
            </a:r>
            <a:r>
              <a:rPr lang="en-US" sz="2800" b="1" dirty="0" smtClean="0"/>
              <a:t> 100 </a:t>
            </a:r>
            <a:r>
              <a:rPr lang="th-TH" sz="2800" b="1" dirty="0" smtClean="0"/>
              <a:t>ปีมูลนิธิโรตารี</a:t>
            </a:r>
          </a:p>
          <a:p>
            <a:r>
              <a:rPr lang="th-TH" sz="2800" b="1" dirty="0" smtClean="0"/>
              <a:t>จัดทีมกลุ่มศึกษาแลกเปลี่ยน (</a:t>
            </a:r>
            <a:r>
              <a:rPr lang="en-US" sz="2800" b="1" dirty="0" smtClean="0"/>
              <a:t>VTT</a:t>
            </a:r>
            <a:r>
              <a:rPr lang="th-TH" sz="2800" b="1" dirty="0" smtClean="0"/>
              <a:t>) </a:t>
            </a:r>
            <a:r>
              <a:rPr lang="en-US" sz="2800" b="1" dirty="0" smtClean="0"/>
              <a:t>1 </a:t>
            </a:r>
            <a:r>
              <a:rPr lang="th-TH" sz="2800" b="1" dirty="0" smtClean="0"/>
              <a:t>ทีม</a:t>
            </a:r>
          </a:p>
          <a:p>
            <a:r>
              <a:rPr lang="th-TH" sz="2800" b="1" dirty="0" smtClean="0"/>
              <a:t>ส่งเสริมการทำโครงการทุนสนับสนุนระดับโลก(</a:t>
            </a:r>
            <a:r>
              <a:rPr lang="en-US" sz="2800" b="1" dirty="0" smtClean="0"/>
              <a:t>Global Grant</a:t>
            </a:r>
            <a:r>
              <a:rPr lang="th-TH" sz="2800" b="1" dirty="0" smtClean="0"/>
              <a:t>)เพิ่มขึ้น</a:t>
            </a:r>
          </a:p>
          <a:p>
            <a:r>
              <a:rPr lang="th-TH" sz="2800" b="1" dirty="0" smtClean="0"/>
              <a:t>จัดงานเพื่อยกย่องผู้บริจาคผู้บริจาคให้กับมูลนิธิโรตารี</a:t>
            </a:r>
          </a:p>
          <a:p>
            <a:r>
              <a:rPr lang="th-TH" sz="2800" b="1" dirty="0" smtClean="0"/>
              <a:t>ฯลฯ</a:t>
            </a:r>
          </a:p>
          <a:p>
            <a:endParaRPr lang="th-TH" dirty="0"/>
          </a:p>
        </p:txBody>
      </p:sp>
      <p:pic>
        <p:nvPicPr>
          <p:cNvPr id="14340" name="Picture 4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5786454"/>
            <a:ext cx="1500166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Vocational Training Team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                </a:t>
            </a:r>
            <a:r>
              <a:rPr lang="en-US" b="1" dirty="0" smtClean="0">
                <a:solidFill>
                  <a:srgbClr val="C00000"/>
                </a:solidFill>
              </a:rPr>
              <a:t>VTT 2016-2017 </a:t>
            </a:r>
          </a:p>
          <a:p>
            <a:pPr>
              <a:buNone/>
            </a:pPr>
            <a:r>
              <a:rPr lang="th-TH" b="1" dirty="0" smtClean="0"/>
              <a:t>ภาค </a:t>
            </a:r>
            <a:r>
              <a:rPr lang="en-US" b="1" dirty="0" smtClean="0"/>
              <a:t>2500               </a:t>
            </a:r>
            <a:r>
              <a:rPr lang="th-TH" b="1" dirty="0" err="1" smtClean="0"/>
              <a:t>ฮอก</a:t>
            </a:r>
            <a:r>
              <a:rPr lang="th-TH" b="1" dirty="0" smtClean="0"/>
              <a:t>ไกโด  ประเทศญี่ปุ่น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District  2500       Hokkaido  Japan</a:t>
            </a:r>
          </a:p>
          <a:p>
            <a:pPr>
              <a:buNone/>
            </a:pPr>
            <a:r>
              <a:rPr lang="th-TH" b="1" dirty="0" smtClean="0"/>
              <a:t>ช่วงเวลาเดินทาง </a:t>
            </a:r>
            <a:r>
              <a:rPr lang="en-US" b="1" dirty="0" smtClean="0"/>
              <a:t>        20 - 31</a:t>
            </a:r>
            <a:r>
              <a:rPr lang="th-TH" b="1" dirty="0" smtClean="0"/>
              <a:t> ตุลาคม </a:t>
            </a:r>
            <a:r>
              <a:rPr lang="en-US" b="1" dirty="0" smtClean="0"/>
              <a:t>2559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Itinerary                20 – 31 October 2016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b="1" dirty="0" smtClean="0"/>
              <a:t>ผู้นำทีม </a:t>
            </a:r>
            <a:r>
              <a:rPr lang="en-US" b="1" dirty="0" smtClean="0"/>
              <a:t>1</a:t>
            </a:r>
            <a:r>
              <a:rPr lang="th-TH" b="1" dirty="0" smtClean="0"/>
              <a:t> ท่าน  สมาชิกทีมจากการสอบคัดเลือก </a:t>
            </a:r>
            <a:r>
              <a:rPr lang="en-US" b="1" dirty="0" smtClean="0"/>
              <a:t>4</a:t>
            </a:r>
            <a:r>
              <a:rPr lang="th-TH" b="1" dirty="0" smtClean="0"/>
              <a:t> ท่าน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1 Team leader and 4 Team members </a:t>
            </a:r>
            <a:endParaRPr lang="th-TH" dirty="0">
              <a:solidFill>
                <a:srgbClr val="002060"/>
              </a:solidFill>
            </a:endParaRPr>
          </a:p>
        </p:txBody>
      </p:sp>
      <p:pic>
        <p:nvPicPr>
          <p:cNvPr id="13314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5715016"/>
            <a:ext cx="1500198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C00000"/>
                </a:solidFill>
              </a:rPr>
              <a:t>เป้าหมายการบริจาคของภาค</a:t>
            </a:r>
            <a:r>
              <a:rPr lang="en-US" b="1" dirty="0" smtClean="0">
                <a:solidFill>
                  <a:srgbClr val="C00000"/>
                </a:solidFill>
              </a:rPr>
              <a:t> 3330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th-TH" b="1" dirty="0" smtClean="0">
                <a:solidFill>
                  <a:srgbClr val="C00000"/>
                </a:solidFill>
              </a:rPr>
              <a:t>ปี </a:t>
            </a:r>
            <a:r>
              <a:rPr lang="en-US" b="1" dirty="0" smtClean="0">
                <a:solidFill>
                  <a:srgbClr val="C00000"/>
                </a:solidFill>
              </a:rPr>
              <a:t>2016-2017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Donation Target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          </a:t>
            </a:r>
          </a:p>
          <a:p>
            <a:pPr>
              <a:buNone/>
            </a:pPr>
            <a:r>
              <a:rPr lang="th-TH" sz="4000" b="1" dirty="0" smtClean="0">
                <a:solidFill>
                  <a:srgbClr val="002060"/>
                </a:solidFill>
              </a:rPr>
              <a:t>   ปีนี้พวกเรามีเป้าหมายการบริจาคเข้าทุกกองทุนของมูลนิธิโรตารีภาค </a:t>
            </a:r>
            <a:r>
              <a:rPr lang="en-US" sz="4000" b="1" dirty="0" smtClean="0">
                <a:solidFill>
                  <a:srgbClr val="002060"/>
                </a:solidFill>
              </a:rPr>
              <a:t>3330</a:t>
            </a:r>
            <a:r>
              <a:rPr lang="th-TH" sz="4000" b="1" dirty="0" smtClean="0">
                <a:solidFill>
                  <a:srgbClr val="002060"/>
                </a:solidFill>
              </a:rPr>
              <a:t> 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</a:t>
            </a:r>
            <a:r>
              <a:rPr lang="en-US" dirty="0" smtClean="0">
                <a:solidFill>
                  <a:srgbClr val="C00000"/>
                </a:solidFill>
              </a:rPr>
              <a:t>          </a:t>
            </a:r>
            <a:r>
              <a:rPr lang="th-TH" sz="4400" b="1" dirty="0" smtClean="0">
                <a:solidFill>
                  <a:srgbClr val="C00000"/>
                </a:solidFill>
              </a:rPr>
              <a:t>จำนวน</a:t>
            </a:r>
            <a:r>
              <a:rPr lang="th-TH" sz="4400" b="1" dirty="0" smtClean="0">
                <a:solidFill>
                  <a:srgbClr val="C00000"/>
                </a:solidFill>
              </a:rPr>
              <a:t>เงิน...</a:t>
            </a:r>
            <a:r>
              <a:rPr lang="en-US" sz="3600" b="1" dirty="0" smtClean="0">
                <a:solidFill>
                  <a:srgbClr val="C00000"/>
                </a:solidFill>
              </a:rPr>
              <a:t>500,000</a:t>
            </a:r>
            <a:r>
              <a:rPr lang="th-TH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US$</a:t>
            </a:r>
          </a:p>
          <a:p>
            <a:pPr>
              <a:buNone/>
            </a:pPr>
            <a:endParaRPr lang="th-TH" dirty="0" smtClean="0"/>
          </a:p>
        </p:txBody>
      </p:sp>
      <p:pic>
        <p:nvPicPr>
          <p:cNvPr id="12290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286388"/>
            <a:ext cx="1571619" cy="1090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th-TH" sz="5400" b="1" dirty="0" smtClean="0">
                <a:solidFill>
                  <a:srgbClr val="C00000"/>
                </a:solidFill>
              </a:rPr>
              <a:t>คณะกรรมการมูลนิธิโรตารีภาค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3330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District Rotary Foundation Committee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   </a:t>
            </a: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        </a:t>
            </a:r>
            <a:r>
              <a:rPr lang="th-TH" sz="4000" b="1" dirty="0" smtClean="0">
                <a:solidFill>
                  <a:srgbClr val="C00000"/>
                </a:solidFill>
              </a:rPr>
              <a:t>ที่ปรึกษามูลนิธิโรตารีภาค </a:t>
            </a:r>
            <a:r>
              <a:rPr lang="en-US" sz="4000" b="1" dirty="0" smtClean="0">
                <a:solidFill>
                  <a:srgbClr val="C00000"/>
                </a:solidFill>
              </a:rPr>
              <a:t>3330</a:t>
            </a: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     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อผภ.</a:t>
            </a:r>
            <a:r>
              <a:rPr lang="th-TH" sz="3600" b="1" dirty="0" smtClean="0">
                <a:solidFill>
                  <a:srgbClr val="002060"/>
                </a:solidFill>
              </a:rPr>
              <a:t>วิชัย มณี</a:t>
            </a:r>
            <a:r>
              <a:rPr lang="th-TH" sz="3600" b="1" dirty="0" err="1" smtClean="0">
                <a:solidFill>
                  <a:srgbClr val="002060"/>
                </a:solidFill>
              </a:rPr>
              <a:t>วัชร</a:t>
            </a:r>
            <a:r>
              <a:rPr lang="th-TH" sz="3600" b="1" dirty="0" smtClean="0">
                <a:solidFill>
                  <a:srgbClr val="002060"/>
                </a:solidFill>
              </a:rPr>
              <a:t>เกียรติ  </a:t>
            </a:r>
            <a:r>
              <a:rPr lang="en-US" sz="3600" dirty="0" smtClean="0">
                <a:solidFill>
                  <a:srgbClr val="002060"/>
                </a:solidFill>
              </a:rPr>
              <a:t>(ARRFC)</a:t>
            </a:r>
            <a:endParaRPr lang="th-TH" sz="3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     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อผภ.</a:t>
            </a:r>
            <a:r>
              <a:rPr lang="th-TH" sz="3600" b="1" dirty="0" smtClean="0">
                <a:solidFill>
                  <a:srgbClr val="002060"/>
                </a:solidFill>
              </a:rPr>
              <a:t>อรชร สายสีทอง</a:t>
            </a:r>
            <a:endParaRPr lang="th-TH" sz="3600" b="1" dirty="0">
              <a:solidFill>
                <a:srgbClr val="002060"/>
              </a:solidFill>
            </a:endParaRPr>
          </a:p>
        </p:txBody>
      </p:sp>
      <p:pic>
        <p:nvPicPr>
          <p:cNvPr id="11266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5214950"/>
            <a:ext cx="1857371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th-TH" b="1" dirty="0" smtClean="0"/>
              <a:t>โครงการบำเพ็ญประโยชน์ในปี</a:t>
            </a:r>
            <a:r>
              <a:rPr lang="en-US" b="1" dirty="0" smtClean="0"/>
              <a:t> 2015-2016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en-US" b="1" dirty="0" smtClean="0">
                <a:solidFill>
                  <a:srgbClr val="C00000"/>
                </a:solidFill>
              </a:rPr>
              <a:t>SERVICE PROJECT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168773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โครงการทุนสนับสนุนระดับโลก                 </a:t>
            </a:r>
            <a:r>
              <a:rPr lang="en-US" b="1" dirty="0" smtClean="0"/>
              <a:t>           </a:t>
            </a:r>
            <a:r>
              <a:rPr lang="en-US" dirty="0" smtClean="0"/>
              <a:t>31</a:t>
            </a:r>
            <a:r>
              <a:rPr lang="th-TH" dirty="0" smtClean="0"/>
              <a:t>  </a:t>
            </a:r>
            <a:r>
              <a:rPr lang="th-TH" b="1" dirty="0" smtClean="0"/>
              <a:t> โครงการ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GLOBAL GRANT PROJECT                             31  PROJECTS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b="1" dirty="0" smtClean="0"/>
              <a:t>โครงการทุนสนับสนุนระดับภาค                           </a:t>
            </a:r>
            <a:r>
              <a:rPr lang="en-US" dirty="0" smtClean="0"/>
              <a:t>34   </a:t>
            </a:r>
            <a:r>
              <a:rPr lang="th-TH" b="1" dirty="0" smtClean="0"/>
              <a:t>โครงการ</a:t>
            </a:r>
            <a:endParaRPr lang="en-US" b="1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DISTRICT GRANT PROJECT                            34  PROJECTS</a:t>
            </a:r>
            <a:endParaRPr lang="th-TH" sz="2800" b="1" dirty="0">
              <a:solidFill>
                <a:srgbClr val="002060"/>
              </a:solidFill>
            </a:endParaRPr>
          </a:p>
        </p:txBody>
      </p:sp>
      <p:pic>
        <p:nvPicPr>
          <p:cNvPr id="25602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1785933" cy="1304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857233"/>
            <a:ext cx="8229600" cy="4857784"/>
          </a:xfrm>
        </p:spPr>
        <p:txBody>
          <a:bodyPr/>
          <a:lstStyle/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ประธานคณะอนุกรรมการตรวจสอบบัญชีกองทุนภาค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Chair, District TRF Grant</a:t>
            </a:r>
            <a:r>
              <a:rPr lang="th-TH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Audit Sub-Committee</a:t>
            </a:r>
            <a:r>
              <a:rPr lang="th-TH" b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th-TH" sz="4000" b="1" dirty="0" smtClean="0"/>
              <a:t>            </a:t>
            </a:r>
            <a:r>
              <a:rPr lang="th-TH" sz="4000" b="1" dirty="0" err="1" smtClean="0">
                <a:solidFill>
                  <a:srgbClr val="002060"/>
                </a:solidFill>
              </a:rPr>
              <a:t>อผภ.วรวุธ</a:t>
            </a:r>
            <a:r>
              <a:rPr lang="th-TH" sz="4000" b="1" dirty="0" smtClean="0">
                <a:solidFill>
                  <a:srgbClr val="002060"/>
                </a:solidFill>
              </a:rPr>
              <a:t> </a:t>
            </a:r>
            <a:r>
              <a:rPr lang="th-TH" sz="4000" b="1" dirty="0" err="1" smtClean="0">
                <a:solidFill>
                  <a:srgbClr val="002060"/>
                </a:solidFill>
              </a:rPr>
              <a:t>พงษ์วิทย</a:t>
            </a:r>
            <a:r>
              <a:rPr lang="th-TH" sz="4000" b="1" dirty="0" smtClean="0">
                <a:solidFill>
                  <a:srgbClr val="002060"/>
                </a:solidFill>
              </a:rPr>
              <a:t>ภานุ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ประธานคณะอนุกรรมการผู้พิทักษ์ดูแลกองทุนมูลนิธิภาค 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Chair,District</a:t>
            </a:r>
            <a:r>
              <a:rPr lang="en-US" b="1" dirty="0" smtClean="0">
                <a:solidFill>
                  <a:srgbClr val="C00000"/>
                </a:solidFill>
              </a:rPr>
              <a:t> Stewardship Sub-Committee</a:t>
            </a:r>
            <a:endParaRPr lang="th-TH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h-TH" sz="3600" b="1" dirty="0" smtClean="0"/>
              <a:t>      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อน.</a:t>
            </a:r>
            <a:r>
              <a:rPr lang="th-TH" sz="3600" b="1" dirty="0" smtClean="0">
                <a:solidFill>
                  <a:srgbClr val="002060"/>
                </a:solidFill>
              </a:rPr>
              <a:t>สรรเพชญ ศลิษฏ์อรรถกร</a:t>
            </a:r>
            <a:endParaRPr lang="th-TH" sz="3600" b="1" dirty="0">
              <a:solidFill>
                <a:srgbClr val="002060"/>
              </a:solidFill>
            </a:endParaRPr>
          </a:p>
        </p:txBody>
      </p:sp>
      <p:pic>
        <p:nvPicPr>
          <p:cNvPr id="10242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5429264"/>
            <a:ext cx="1714495" cy="1090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ประธานคณะอนุกรรมการทุนสนับสนุน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Chair, District TRF Grant Sub-Committee</a:t>
            </a:r>
            <a:endParaRPr lang="th-TH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   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อผภ.</a:t>
            </a:r>
            <a:r>
              <a:rPr lang="th-TH" sz="3600" b="1" dirty="0" smtClean="0">
                <a:solidFill>
                  <a:srgbClr val="002060"/>
                </a:solidFill>
              </a:rPr>
              <a:t>วิชัย มณี</a:t>
            </a:r>
            <a:r>
              <a:rPr lang="th-TH" sz="3600" b="1" dirty="0" err="1" smtClean="0">
                <a:solidFill>
                  <a:srgbClr val="002060"/>
                </a:solidFill>
              </a:rPr>
              <a:t>วัชร</a:t>
            </a:r>
            <a:r>
              <a:rPr lang="th-TH" sz="3600" b="1" dirty="0" smtClean="0">
                <a:solidFill>
                  <a:srgbClr val="002060"/>
                </a:solidFill>
              </a:rPr>
              <a:t>เกียรติ</a:t>
            </a:r>
          </a:p>
          <a:p>
            <a:pPr>
              <a:buNone/>
            </a:pPr>
            <a:endParaRPr lang="th-TH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ประธานคณะอนุกรรมการฝึกอบรมด้านอาชีพ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Chair, District Vocational Training Team (VTT)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th-TH" b="1" dirty="0" smtClean="0">
                <a:solidFill>
                  <a:srgbClr val="C00000"/>
                </a:solidFill>
              </a:rPr>
              <a:t>       </a:t>
            </a:r>
            <a:r>
              <a:rPr lang="th-TH" b="1" dirty="0" smtClean="0">
                <a:solidFill>
                  <a:srgbClr val="002060"/>
                </a:solidFill>
              </a:rPr>
              <a:t> </a:t>
            </a:r>
            <a:r>
              <a:rPr lang="th-TH" sz="3600" b="1" dirty="0" err="1" smtClean="0">
                <a:solidFill>
                  <a:srgbClr val="002060"/>
                </a:solidFill>
              </a:rPr>
              <a:t>อน.ทพ.</a:t>
            </a:r>
            <a:r>
              <a:rPr lang="th-TH" sz="3600" b="1" dirty="0" smtClean="0">
                <a:solidFill>
                  <a:srgbClr val="002060"/>
                </a:solidFill>
              </a:rPr>
              <a:t>สิทธานนท์ วังซ้าย</a:t>
            </a:r>
          </a:p>
          <a:p>
            <a:pPr>
              <a:buNone/>
            </a:pPr>
            <a:endParaRPr lang="th-TH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ประธานคณะอนุกรรมการศิษย์เก่ามูลนิธิโรตารี</a:t>
            </a:r>
          </a:p>
          <a:p>
            <a:pPr>
              <a:buNone/>
            </a:pPr>
            <a:r>
              <a:rPr lang="en-US" sz="3300" b="1" dirty="0" smtClean="0">
                <a:solidFill>
                  <a:srgbClr val="C00000"/>
                </a:solidFill>
              </a:rPr>
              <a:t>Chair, District RI &amp; TRF Alumni Sub-Committee</a:t>
            </a:r>
            <a:endParaRPr lang="th-TH" sz="33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C00000"/>
                </a:solidFill>
              </a:rPr>
              <a:t>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อน.ฟรีดริค</a:t>
            </a:r>
            <a:r>
              <a:rPr lang="th-TH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“</a:t>
            </a:r>
            <a:r>
              <a:rPr lang="th-TH" sz="3600" b="1" dirty="0" smtClean="0">
                <a:solidFill>
                  <a:srgbClr val="002060"/>
                </a:solidFill>
              </a:rPr>
              <a:t>แซม</a:t>
            </a:r>
            <a:r>
              <a:rPr lang="en-US" sz="3600" b="1" dirty="0" smtClean="0">
                <a:solidFill>
                  <a:srgbClr val="002060"/>
                </a:solidFill>
              </a:rPr>
              <a:t>” </a:t>
            </a:r>
            <a:r>
              <a:rPr lang="th-TH" sz="3600" b="1" dirty="0" err="1" smtClean="0">
                <a:solidFill>
                  <a:srgbClr val="002060"/>
                </a:solidFill>
              </a:rPr>
              <a:t>ฟาวม่า</a:t>
            </a:r>
            <a:endParaRPr lang="th-TH" sz="3600" b="1" dirty="0">
              <a:solidFill>
                <a:srgbClr val="002060"/>
              </a:solidFill>
            </a:endParaRPr>
          </a:p>
        </p:txBody>
      </p:sp>
      <p:pic>
        <p:nvPicPr>
          <p:cNvPr id="9218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5572140"/>
            <a:ext cx="1571651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 </a:t>
            </a: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ประธานคณะอนุกรรมการกองทุนประจำปีและกองทุนถาวร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Chair, District TRF Annual Giving and Endowment Fund Sub-Committee</a:t>
            </a:r>
            <a:r>
              <a:rPr lang="th-TH" b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</a:rPr>
              <a:t>(ประธานฯพื้นที่ตอนบน)</a:t>
            </a: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           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อผภ.</a:t>
            </a:r>
            <a:r>
              <a:rPr lang="th-TH" sz="3600" b="1" dirty="0" smtClean="0">
                <a:solidFill>
                  <a:srgbClr val="002060"/>
                </a:solidFill>
              </a:rPr>
              <a:t>สมบูรณ์ </a:t>
            </a:r>
            <a:r>
              <a:rPr lang="th-TH" sz="3600" b="1" dirty="0" err="1" smtClean="0">
                <a:solidFill>
                  <a:srgbClr val="002060"/>
                </a:solidFill>
              </a:rPr>
              <a:t>กาญ</a:t>
            </a:r>
            <a:r>
              <a:rPr lang="th-TH" sz="3600" b="1" dirty="0" smtClean="0">
                <a:solidFill>
                  <a:srgbClr val="002060"/>
                </a:solidFill>
              </a:rPr>
              <a:t>จน</a:t>
            </a:r>
            <a:r>
              <a:rPr lang="th-TH" sz="3600" b="1" dirty="0" err="1" smtClean="0">
                <a:solidFill>
                  <a:srgbClr val="002060"/>
                </a:solidFill>
              </a:rPr>
              <a:t>โนฬาร</a:t>
            </a:r>
            <a:endParaRPr lang="th-TH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</a:rPr>
              <a:t>(ประธานฯพื้นที่ตอนล่าง)</a:t>
            </a: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       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อผภ.ยุทธ</a:t>
            </a:r>
            <a:r>
              <a:rPr lang="th-TH" sz="3600" b="1" dirty="0" smtClean="0">
                <a:solidFill>
                  <a:srgbClr val="002060"/>
                </a:solidFill>
              </a:rPr>
              <a:t>กิจ มานะจิตต์</a:t>
            </a:r>
            <a:endParaRPr lang="th-TH" sz="3600" b="1" dirty="0">
              <a:solidFill>
                <a:srgbClr val="002060"/>
              </a:solidFill>
            </a:endParaRPr>
          </a:p>
        </p:txBody>
      </p:sp>
      <p:pic>
        <p:nvPicPr>
          <p:cNvPr id="8194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500702"/>
            <a:ext cx="1643057" cy="11620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 smtClean="0"/>
              <a:t>  </a:t>
            </a: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</a:t>
            </a:r>
            <a:r>
              <a:rPr lang="th-TH" sz="3600" b="1" dirty="0" err="1" smtClean="0">
                <a:solidFill>
                  <a:srgbClr val="002060"/>
                </a:solidFill>
              </a:rPr>
              <a:t>โปลิโอพลัส</a:t>
            </a:r>
            <a:endParaRPr lang="th-TH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Chair, Polio Plus Program Sub-Committee</a:t>
            </a:r>
            <a:endParaRPr lang="th-TH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C00000"/>
                </a:solidFill>
              </a:rPr>
              <a:t>             </a:t>
            </a:r>
            <a:r>
              <a:rPr lang="th-TH" sz="3800" b="1" dirty="0" err="1" smtClean="0">
                <a:solidFill>
                  <a:srgbClr val="002060"/>
                </a:solidFill>
              </a:rPr>
              <a:t>อน.</a:t>
            </a:r>
            <a:r>
              <a:rPr lang="th-TH" sz="3800" b="1" dirty="0" smtClean="0">
                <a:solidFill>
                  <a:srgbClr val="002060"/>
                </a:solidFill>
              </a:rPr>
              <a:t>ไกรวุฒิ สีตล</a:t>
            </a:r>
            <a:r>
              <a:rPr lang="th-TH" sz="3800" b="1" dirty="0" err="1" smtClean="0">
                <a:solidFill>
                  <a:srgbClr val="002060"/>
                </a:solidFill>
              </a:rPr>
              <a:t>กาญจน์</a:t>
            </a:r>
            <a:endParaRPr lang="th-TH" sz="3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h-TH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ประธานคณะอนุกรรมการหาทุนเพื่อ</a:t>
            </a:r>
            <a:r>
              <a:rPr lang="th-TH" sz="3600" b="1" dirty="0" err="1" smtClean="0">
                <a:solidFill>
                  <a:srgbClr val="002060"/>
                </a:solidFill>
              </a:rPr>
              <a:t>โปลิโอพลัส</a:t>
            </a:r>
            <a:endParaRPr lang="th-TH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Chair, Polio Plus Fund raising Sub-Committee</a:t>
            </a:r>
            <a:endParaRPr lang="th-TH" sz="3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h-TH" sz="3800" b="1" dirty="0" smtClean="0">
                <a:solidFill>
                  <a:srgbClr val="002060"/>
                </a:solidFill>
              </a:rPr>
              <a:t>            </a:t>
            </a:r>
            <a:r>
              <a:rPr lang="th-TH" sz="3800" b="1" dirty="0" err="1" smtClean="0">
                <a:solidFill>
                  <a:srgbClr val="002060"/>
                </a:solidFill>
              </a:rPr>
              <a:t>อน.</a:t>
            </a:r>
            <a:r>
              <a:rPr lang="th-TH" sz="3800" b="1" dirty="0" smtClean="0">
                <a:solidFill>
                  <a:srgbClr val="002060"/>
                </a:solidFill>
              </a:rPr>
              <a:t>ยง</a:t>
            </a:r>
            <a:r>
              <a:rPr lang="th-TH" sz="3800" b="1" dirty="0" err="1" smtClean="0">
                <a:solidFill>
                  <a:srgbClr val="002060"/>
                </a:solidFill>
              </a:rPr>
              <a:t>ยุทธ</a:t>
            </a:r>
            <a:r>
              <a:rPr lang="th-TH" sz="3800" b="1" dirty="0" smtClean="0">
                <a:solidFill>
                  <a:srgbClr val="002060"/>
                </a:solidFill>
              </a:rPr>
              <a:t> ฐิติเบญจพล</a:t>
            </a:r>
          </a:p>
          <a:p>
            <a:pPr>
              <a:buNone/>
            </a:pPr>
            <a:endParaRPr lang="th-TH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ประธานคณะอนุกรรมการทุนสันติภาพโรตารี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Chair, Rotary Peace Fellowship Sub-Committee</a:t>
            </a:r>
            <a:endParaRPr lang="th-TH" sz="3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            </a:t>
            </a:r>
            <a:r>
              <a:rPr lang="th-TH" sz="3800" b="1" dirty="0" err="1" smtClean="0">
                <a:solidFill>
                  <a:srgbClr val="002060"/>
                </a:solidFill>
              </a:rPr>
              <a:t>นย.</a:t>
            </a:r>
            <a:r>
              <a:rPr lang="th-TH" sz="3800" b="1" dirty="0" smtClean="0">
                <a:solidFill>
                  <a:srgbClr val="002060"/>
                </a:solidFill>
              </a:rPr>
              <a:t>รัชดา เทพนาวา</a:t>
            </a:r>
            <a:endParaRPr lang="th-TH" sz="3800" b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5643578"/>
            <a:ext cx="1643074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ประธานคณะอนุกรรมการทุนการศึกษาโรตารี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Chair, Rotary scholarship Sub-Committee</a:t>
            </a:r>
            <a:endParaRPr lang="th-TH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h-TH" dirty="0" smtClean="0"/>
              <a:t>      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อผภ.</a:t>
            </a:r>
            <a:r>
              <a:rPr lang="th-TH" sz="3600" b="1" dirty="0" smtClean="0">
                <a:solidFill>
                  <a:srgbClr val="002060"/>
                </a:solidFill>
              </a:rPr>
              <a:t>นพ.สงวน </a:t>
            </a:r>
            <a:r>
              <a:rPr lang="th-TH" sz="3600" b="1" dirty="0" err="1" smtClean="0">
                <a:solidFill>
                  <a:srgbClr val="002060"/>
                </a:solidFill>
              </a:rPr>
              <a:t>คุณา</a:t>
            </a:r>
            <a:r>
              <a:rPr lang="th-TH" sz="3600" b="1" dirty="0" smtClean="0">
                <a:solidFill>
                  <a:srgbClr val="002060"/>
                </a:solidFill>
              </a:rPr>
              <a:t>พร</a:t>
            </a:r>
          </a:p>
          <a:p>
            <a:pPr>
              <a:buNone/>
            </a:pPr>
            <a:endParaRPr lang="th-TH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002060"/>
                </a:solidFill>
              </a:rPr>
              <a:t>ประธานคณะอนุกรรมการ </a:t>
            </a:r>
            <a:r>
              <a:rPr lang="en-US" sz="3600" b="1" dirty="0" smtClean="0">
                <a:solidFill>
                  <a:srgbClr val="002060"/>
                </a:solidFill>
              </a:rPr>
              <a:t>PHS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Chair, Paul P. Harris Society Sub-Committee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   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อน.ปราณปิ</a:t>
            </a:r>
            <a:r>
              <a:rPr lang="th-TH" sz="3600" b="1" dirty="0" smtClean="0">
                <a:solidFill>
                  <a:srgbClr val="002060"/>
                </a:solidFill>
              </a:rPr>
              <a:t>ยา อมรชัยยาพิทักษ์ </a:t>
            </a:r>
            <a:endParaRPr lang="th-TH" sz="3600" b="1" dirty="0">
              <a:solidFill>
                <a:srgbClr val="002060"/>
              </a:solidFill>
            </a:endParaRPr>
          </a:p>
        </p:txBody>
      </p:sp>
      <p:pic>
        <p:nvPicPr>
          <p:cNvPr id="6146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5572140"/>
            <a:ext cx="1571651" cy="1090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100 </a:t>
            </a:r>
            <a:r>
              <a:rPr lang="th-TH" sz="5400" b="1" dirty="0" smtClean="0">
                <a:solidFill>
                  <a:srgbClr val="C00000"/>
                </a:solidFill>
              </a:rPr>
              <a:t>ปี มูลนิธิโรตารี</a:t>
            </a:r>
            <a:endParaRPr lang="th-TH" sz="5400" b="1" dirty="0">
              <a:solidFill>
                <a:srgbClr val="C00000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785918" y="1357298"/>
            <a:ext cx="58579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     </a:t>
            </a:r>
            <a:endParaRPr lang="th-TH" sz="3600" dirty="0">
              <a:solidFill>
                <a:srgbClr val="002060"/>
              </a:solidFill>
            </a:endParaRPr>
          </a:p>
        </p:txBody>
      </p:sp>
      <p:pic>
        <p:nvPicPr>
          <p:cNvPr id="11" name="Picture 4" descr="Doing Good in the Worl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00240"/>
            <a:ext cx="2667000" cy="3924300"/>
          </a:xfrm>
          <a:prstGeom prst="rect">
            <a:avLst/>
          </a:prstGeom>
          <a:noFill/>
        </p:spPr>
      </p:pic>
      <p:pic>
        <p:nvPicPr>
          <p:cNvPr id="5122" name="Picture 2" descr="http://www.rotary-club-bressuire.org/fileadmin/CLUBS/CLUB1079002/R_C_Bressuire_2015_-_2016/Relations_Publiques/Site_internet_Photos_logos/FondationRotary_100_years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1928802"/>
            <a:ext cx="4076700" cy="4076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FF0000"/>
                </a:solidFill>
              </a:rPr>
              <a:t>แผนงานกิจกรรมของสโมสรเพื่อมูลนิธิโรตารีภาค </a:t>
            </a:r>
            <a:r>
              <a:rPr lang="en-US" b="1" dirty="0" smtClean="0">
                <a:solidFill>
                  <a:srgbClr val="FF0000"/>
                </a:solidFill>
              </a:rPr>
              <a:t>3330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b="1" dirty="0" smtClean="0"/>
              <a:t>     </a:t>
            </a:r>
            <a:r>
              <a:rPr lang="en-US" b="1" dirty="0" smtClean="0"/>
              <a:t>-</a:t>
            </a:r>
            <a:r>
              <a:rPr lang="th-TH" b="1" dirty="0" smtClean="0"/>
              <a:t> โครงการของภาคเพื่อจัดหาหนังสือสู่ห้องสมุดโรงเรียน</a:t>
            </a:r>
          </a:p>
          <a:p>
            <a:pPr>
              <a:buNone/>
            </a:pPr>
            <a:r>
              <a:rPr lang="th-TH" b="1" dirty="0" smtClean="0"/>
              <a:t>     </a:t>
            </a:r>
            <a:r>
              <a:rPr lang="en-US" b="1" dirty="0" smtClean="0"/>
              <a:t>-</a:t>
            </a:r>
            <a:r>
              <a:rPr lang="th-TH" b="1" dirty="0" smtClean="0"/>
              <a:t> โครงการสนับสนุนการบริจาคเงินให้มูลนิธิโรตารี</a:t>
            </a:r>
          </a:p>
          <a:p>
            <a:pPr>
              <a:buNone/>
            </a:pPr>
            <a:r>
              <a:rPr lang="th-TH" b="1" dirty="0" smtClean="0"/>
              <a:t>     </a:t>
            </a:r>
            <a:r>
              <a:rPr lang="en-US" b="1" dirty="0" smtClean="0"/>
              <a:t>-</a:t>
            </a:r>
            <a:r>
              <a:rPr lang="th-TH" b="1" dirty="0" smtClean="0"/>
              <a:t> โครงการจัดงานคืนเกียรติยศแห่งมูลนิธิโรตารี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-</a:t>
            </a:r>
            <a:r>
              <a:rPr lang="th-TH" b="1" dirty="0" smtClean="0"/>
              <a:t> ส่งเสริมและสนับสนุนการใช้ทุนของมูลนิธิโรตารีทำโครงการสู่ชุมชนมากขึ้น</a:t>
            </a:r>
          </a:p>
          <a:p>
            <a:pPr>
              <a:buNone/>
            </a:pPr>
            <a:r>
              <a:rPr lang="th-TH" b="1" dirty="0" smtClean="0"/>
              <a:t>      </a:t>
            </a:r>
            <a:r>
              <a:rPr lang="en-US" b="1" dirty="0" smtClean="0"/>
              <a:t>- </a:t>
            </a:r>
            <a:r>
              <a:rPr lang="th-TH" b="1" dirty="0" smtClean="0"/>
              <a:t>อื่นๆ....</a:t>
            </a:r>
          </a:p>
          <a:p>
            <a:pPr>
              <a:buNone/>
            </a:pPr>
            <a:r>
              <a:rPr lang="th-TH" dirty="0" smtClean="0"/>
              <a:t>       </a:t>
            </a:r>
            <a:r>
              <a:rPr lang="en-US" dirty="0" smtClean="0"/>
              <a:t> </a:t>
            </a:r>
            <a:r>
              <a:rPr lang="th-TH" dirty="0" smtClean="0"/>
              <a:t> </a:t>
            </a:r>
          </a:p>
          <a:p>
            <a:endParaRPr lang="th-TH" dirty="0"/>
          </a:p>
        </p:txBody>
      </p:sp>
      <p:pic>
        <p:nvPicPr>
          <p:cNvPr id="4098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5000636"/>
            <a:ext cx="1571619" cy="11620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FF0000"/>
                </a:solidFill>
              </a:rPr>
              <a:t>แผนงานโครงการสโมสรของคณะกรรมการมูลนิธิโรตารี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th-TH" b="1" dirty="0" smtClean="0"/>
              <a:t>สร้างการรับรู้ ประชาสัมพันธ์ รณรงค์ วาระครบ </a:t>
            </a:r>
            <a:r>
              <a:rPr lang="en-US" b="1" dirty="0" smtClean="0"/>
              <a:t>100 </a:t>
            </a:r>
            <a:r>
              <a:rPr lang="th-TH" b="1" dirty="0" smtClean="0"/>
              <a:t>ปี มูลนิธิโรตารี</a:t>
            </a:r>
          </a:p>
          <a:p>
            <a:pPr>
              <a:buFontTx/>
              <a:buChar char="-"/>
            </a:pPr>
            <a:r>
              <a:rPr lang="th-TH" b="1" dirty="0" smtClean="0"/>
              <a:t>สร้างคุณค่าของเงินบริจาคจำนวนแรก </a:t>
            </a:r>
            <a:r>
              <a:rPr lang="en-US" b="1" dirty="0" smtClean="0"/>
              <a:t>26.50 US$</a:t>
            </a:r>
            <a:r>
              <a:rPr lang="th-TH" b="1" dirty="0" smtClean="0"/>
              <a:t>เมื่อ</a:t>
            </a:r>
            <a:r>
              <a:rPr lang="en-US" b="1" dirty="0" smtClean="0"/>
              <a:t>100</a:t>
            </a:r>
            <a:r>
              <a:rPr lang="th-TH" b="1" dirty="0" smtClean="0"/>
              <a:t>ปีที่ผ่านมา สู่การร่วมมือกันสร้างคุณค่าในปัจจุบัน ที่ </a:t>
            </a:r>
            <a:r>
              <a:rPr lang="en-US" b="1" dirty="0" smtClean="0"/>
              <a:t>26.50 US$ (</a:t>
            </a:r>
            <a:r>
              <a:rPr lang="th-TH" b="1" dirty="0" smtClean="0"/>
              <a:t>ประมาณ</a:t>
            </a:r>
            <a:r>
              <a:rPr lang="en-US" b="1" dirty="0" smtClean="0"/>
              <a:t>1,000</a:t>
            </a:r>
            <a:r>
              <a:rPr lang="th-TH" b="1" dirty="0" smtClean="0"/>
              <a:t>บาท</a:t>
            </a:r>
            <a:r>
              <a:rPr lang="en-US" b="1" dirty="0" smtClean="0"/>
              <a:t>) </a:t>
            </a:r>
            <a:r>
              <a:rPr lang="th-TH" b="1" dirty="0" smtClean="0"/>
              <a:t>หรือ </a:t>
            </a:r>
            <a:r>
              <a:rPr lang="en-US" b="1" dirty="0" smtClean="0"/>
              <a:t>265 US$ (</a:t>
            </a:r>
            <a:r>
              <a:rPr lang="th-TH" b="1" dirty="0" smtClean="0"/>
              <a:t>ประมาณ</a:t>
            </a:r>
            <a:r>
              <a:rPr lang="en-US" b="1" dirty="0" smtClean="0"/>
              <a:t>10,000</a:t>
            </a:r>
            <a:r>
              <a:rPr lang="th-TH" b="1" dirty="0" smtClean="0"/>
              <a:t>บาท</a:t>
            </a:r>
            <a:r>
              <a:rPr lang="en-US" b="1" dirty="0" smtClean="0"/>
              <a:t>)</a:t>
            </a:r>
            <a:r>
              <a:rPr lang="th-TH" b="1" dirty="0" smtClean="0"/>
              <a:t>หรือ</a:t>
            </a:r>
            <a:r>
              <a:rPr lang="en-US" b="1" dirty="0" smtClean="0"/>
              <a:t>2,650US$(</a:t>
            </a:r>
            <a:r>
              <a:rPr lang="th-TH" b="1" dirty="0" smtClean="0"/>
              <a:t>ประมาณ</a:t>
            </a:r>
            <a:r>
              <a:rPr lang="en-US" b="1" dirty="0" smtClean="0"/>
              <a:t>100,000</a:t>
            </a:r>
            <a:r>
              <a:rPr lang="th-TH" b="1" dirty="0" smtClean="0"/>
              <a:t>บาท</a:t>
            </a:r>
            <a:r>
              <a:rPr lang="en-US" b="1" dirty="0" smtClean="0"/>
              <a:t>)</a:t>
            </a:r>
            <a:endParaRPr lang="th-TH" b="1" dirty="0" smtClean="0"/>
          </a:p>
          <a:p>
            <a:pPr>
              <a:buFontTx/>
              <a:buChar char="-"/>
            </a:pPr>
            <a:r>
              <a:rPr lang="th-TH" b="1" dirty="0" smtClean="0"/>
              <a:t>รณรงค์สร้างภาพลักษณ์และการรับรู้สู่ชุมชนของตนผ่านสื่อต่างๆ เช่น การทำเสื้อยืด ทำแก้ว เข็มกลัด ผ้าพันคอ และของที่ระลึกต่างๆ</a:t>
            </a:r>
          </a:p>
          <a:p>
            <a:pPr>
              <a:buFontTx/>
              <a:buChar char="-"/>
            </a:pPr>
            <a:r>
              <a:rPr lang="th-TH" b="1" dirty="0" smtClean="0"/>
              <a:t>ให้ข้อมูลความเป็นมาของมูลนิธิโรตารีผ่านช่องทางต่างๆ เช่น การอบรมสัมมนา การใช้สื่อหนังสือพิมพ์ ทีวี อินเตอร์เน็ต วิทยุ เป็นต้น </a:t>
            </a:r>
          </a:p>
          <a:p>
            <a:pPr>
              <a:buNone/>
            </a:pPr>
            <a:endParaRPr lang="th-TH" dirty="0"/>
          </a:p>
        </p:txBody>
      </p:sp>
      <p:pic>
        <p:nvPicPr>
          <p:cNvPr id="3074" name="Picture 2" descr="http://rotary4920.org/images/centennial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5" y="5857892"/>
            <a:ext cx="1714513" cy="1000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Thank you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/>
              <a:t> </a:t>
            </a:r>
            <a:r>
              <a:rPr lang="th-TH" b="1" dirty="0" smtClean="0"/>
              <a:t>ขอบคุณครับ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          </a:t>
            </a:r>
            <a:r>
              <a:rPr lang="en-US" sz="4400" dirty="0" smtClean="0">
                <a:solidFill>
                  <a:srgbClr val="002060"/>
                </a:solidFill>
              </a:rPr>
              <a:t>Thank you</a:t>
            </a:r>
            <a:endParaRPr lang="th-TH" sz="44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http://www.rotary-club-bressuire.org/fileadmin/CLUBS/CLUB1079002/R_C_Bressuire_2015_-_2016/Relations_Publiques/Site_internet_Photos_logos/FondationRotary_100_year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143116"/>
            <a:ext cx="4076700" cy="4076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โครงการทุนสนับสนุนระดับโลก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GLOBAL GRANT PROJECT </a:t>
            </a:r>
            <a:r>
              <a:rPr lang="th-TH" b="1" dirty="0" smtClean="0">
                <a:solidFill>
                  <a:srgbClr val="002060"/>
                </a:solidFill>
              </a:rPr>
              <a:t/>
            </a:r>
            <a:br>
              <a:rPr lang="th-TH" b="1" dirty="0" smtClean="0">
                <a:solidFill>
                  <a:srgbClr val="002060"/>
                </a:solidFill>
              </a:rPr>
            </a:b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2071678"/>
            <a:ext cx="8258204" cy="4054485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ขั้นตอนการกรอกใบสมัคร </a:t>
            </a:r>
            <a:r>
              <a:rPr lang="th-TH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</a:rPr>
              <a:t> Draft </a:t>
            </a:r>
            <a:r>
              <a:rPr lang="th-TH" dirty="0" smtClean="0">
                <a:solidFill>
                  <a:srgbClr val="002060"/>
                </a:solidFill>
              </a:rPr>
              <a:t>)                     </a:t>
            </a:r>
            <a:r>
              <a:rPr lang="en-US" dirty="0" smtClean="0">
                <a:solidFill>
                  <a:srgbClr val="002060"/>
                </a:solidFill>
              </a:rPr>
              <a:t>  9</a:t>
            </a:r>
            <a:r>
              <a:rPr lang="en-US" dirty="0" smtClean="0"/>
              <a:t>  </a:t>
            </a:r>
            <a:r>
              <a:rPr lang="th-TH" dirty="0" smtClean="0"/>
              <a:t>โครงการ</a:t>
            </a:r>
          </a:p>
          <a:p>
            <a:pPr>
              <a:buNone/>
            </a:pPr>
            <a:r>
              <a:rPr lang="th-TH" b="1" dirty="0" smtClean="0"/>
              <a:t>ขั้นตอนยื่นใบสมัครแล้ว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Submitted </a:t>
            </a:r>
            <a:r>
              <a:rPr lang="th-TH" dirty="0" smtClean="0">
                <a:solidFill>
                  <a:srgbClr val="002060"/>
                </a:solidFill>
              </a:rPr>
              <a:t>)             </a:t>
            </a:r>
            <a:r>
              <a:rPr lang="en-US" dirty="0" smtClean="0">
                <a:solidFill>
                  <a:srgbClr val="002060"/>
                </a:solidFill>
              </a:rPr>
              <a:t>  3</a:t>
            </a:r>
            <a:r>
              <a:rPr lang="th-TH" dirty="0" smtClean="0"/>
              <a:t>   โครงการ</a:t>
            </a:r>
          </a:p>
          <a:p>
            <a:pPr>
              <a:buNone/>
            </a:pPr>
            <a:r>
              <a:rPr lang="th-TH" b="1" dirty="0" smtClean="0"/>
              <a:t>ขั้นตอนขอยกเลิกโครงการ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Cancel</a:t>
            </a:r>
            <a:r>
              <a:rPr lang="th-TH" dirty="0" smtClean="0">
                <a:solidFill>
                  <a:srgbClr val="002060"/>
                </a:solidFill>
              </a:rPr>
              <a:t>)                     </a:t>
            </a:r>
            <a:r>
              <a:rPr lang="en-US" dirty="0" smtClean="0">
                <a:solidFill>
                  <a:srgbClr val="002060"/>
                </a:solidFill>
              </a:rPr>
              <a:t>3   </a:t>
            </a:r>
            <a:r>
              <a:rPr lang="th-TH" dirty="0" smtClean="0"/>
              <a:t>โครงการ</a:t>
            </a:r>
          </a:p>
          <a:p>
            <a:pPr>
              <a:buNone/>
            </a:pPr>
            <a:r>
              <a:rPr lang="th-TH" b="1" dirty="0" smtClean="0"/>
              <a:t>ขั้นตอนผ่านการอนุมัติแล้ว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</a:rPr>
              <a:t> Approved </a:t>
            </a:r>
            <a:r>
              <a:rPr lang="th-TH" dirty="0" smtClean="0">
                <a:solidFill>
                  <a:srgbClr val="002060"/>
                </a:solidFill>
              </a:rPr>
              <a:t>)          </a:t>
            </a:r>
            <a:r>
              <a:rPr lang="en-US" dirty="0" smtClean="0">
                <a:solidFill>
                  <a:srgbClr val="002060"/>
                </a:solidFill>
              </a:rPr>
              <a:t>  5</a:t>
            </a:r>
            <a:r>
              <a:rPr lang="th-TH" dirty="0" smtClean="0"/>
              <a:t>   โครงการ</a:t>
            </a:r>
          </a:p>
          <a:p>
            <a:pPr>
              <a:buNone/>
            </a:pPr>
            <a:r>
              <a:rPr lang="th-TH" b="1" dirty="0" smtClean="0"/>
              <a:t>ขั้นตอนจ่ายเงินแล้ว </a:t>
            </a:r>
            <a:r>
              <a:rPr lang="th-TH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</a:rPr>
              <a:t> Paid Grants</a:t>
            </a:r>
            <a:r>
              <a:rPr lang="th-TH" dirty="0" smtClean="0">
                <a:solidFill>
                  <a:srgbClr val="002060"/>
                </a:solidFill>
              </a:rPr>
              <a:t>)                  </a:t>
            </a:r>
            <a:r>
              <a:rPr lang="en-US" dirty="0" smtClean="0">
                <a:solidFill>
                  <a:srgbClr val="002060"/>
                </a:solidFill>
              </a:rPr>
              <a:t>14 </a:t>
            </a:r>
            <a:r>
              <a:rPr lang="th-TH" dirty="0" smtClean="0">
                <a:solidFill>
                  <a:srgbClr val="002060"/>
                </a:solidFill>
              </a:rPr>
              <a:t> </a:t>
            </a:r>
            <a:r>
              <a:rPr lang="th-TH" dirty="0" smtClean="0"/>
              <a:t>โครงการ</a:t>
            </a:r>
          </a:p>
          <a:p>
            <a:pPr>
              <a:buNone/>
            </a:pPr>
            <a:r>
              <a:rPr lang="th-TH" b="1" dirty="0" smtClean="0"/>
              <a:t>ขั้นตอนปิดโครงการแล้ว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Closed </a:t>
            </a:r>
            <a:r>
              <a:rPr lang="th-TH" dirty="0" smtClean="0">
                <a:solidFill>
                  <a:srgbClr val="002060"/>
                </a:solidFill>
              </a:rPr>
              <a:t>)                       </a:t>
            </a:r>
            <a:r>
              <a:rPr lang="en-US" dirty="0" smtClean="0">
                <a:solidFill>
                  <a:srgbClr val="002060"/>
                </a:solidFill>
              </a:rPr>
              <a:t>4</a:t>
            </a:r>
            <a:r>
              <a:rPr lang="th-TH" dirty="0" smtClean="0">
                <a:solidFill>
                  <a:srgbClr val="002060"/>
                </a:solidFill>
              </a:rPr>
              <a:t> </a:t>
            </a:r>
            <a:r>
              <a:rPr lang="th-TH" dirty="0" smtClean="0"/>
              <a:t>  โครงการ                            </a:t>
            </a:r>
            <a:endParaRPr lang="th-TH" dirty="0"/>
          </a:p>
        </p:txBody>
      </p:sp>
      <p:pic>
        <p:nvPicPr>
          <p:cNvPr id="24578" name="Picture 2" descr="https://encrypted-tbn0.gstatic.com/images?q=tbn:ANd9GcRi-gRSwP9inywHPN7sV8E65XKa88noSU5Fl7YsVJ224ubjV67t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5500702"/>
            <a:ext cx="1785918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โครงการทุนสนับสนุนระดับภาค</a:t>
            </a:r>
            <a:br>
              <a:rPr lang="th-TH" b="1" dirty="0" smtClean="0"/>
            </a:br>
            <a:r>
              <a:rPr lang="en-US" dirty="0" smtClean="0"/>
              <a:t> </a:t>
            </a:r>
            <a:r>
              <a:rPr lang="en-US" b="1" dirty="0" smtClean="0">
                <a:solidFill>
                  <a:srgbClr val="002060"/>
                </a:solidFill>
              </a:rPr>
              <a:t>DISTRICT GRANT PROJECT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b="1" dirty="0" smtClean="0"/>
              <a:t>ขั้นตอนยื่นขอทำโครงการ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Draft </a:t>
            </a:r>
            <a:r>
              <a:rPr lang="th-TH" dirty="0" smtClean="0">
                <a:solidFill>
                  <a:srgbClr val="002060"/>
                </a:solidFill>
              </a:rPr>
              <a:t>)                           </a:t>
            </a:r>
            <a:r>
              <a:rPr lang="en-US" dirty="0" smtClean="0"/>
              <a:t>34 </a:t>
            </a:r>
            <a:r>
              <a:rPr lang="th-TH" dirty="0" smtClean="0"/>
              <a:t> </a:t>
            </a:r>
            <a:r>
              <a:rPr lang="th-TH" b="1" dirty="0" smtClean="0"/>
              <a:t>โครงการ</a:t>
            </a:r>
          </a:p>
          <a:p>
            <a:pPr>
              <a:buNone/>
            </a:pPr>
            <a:r>
              <a:rPr lang="th-TH" b="1" dirty="0" smtClean="0"/>
              <a:t>ขั้นตอนส่งใบสมัครแล้ว 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Submitted </a:t>
            </a:r>
            <a:r>
              <a:rPr lang="th-TH" dirty="0" smtClean="0">
                <a:solidFill>
                  <a:srgbClr val="002060"/>
                </a:solidFill>
              </a:rPr>
              <a:t>)                 </a:t>
            </a:r>
            <a:r>
              <a:rPr lang="en-US" dirty="0" smtClean="0"/>
              <a:t>29  </a:t>
            </a:r>
            <a:r>
              <a:rPr lang="th-TH" b="1" dirty="0" smtClean="0"/>
              <a:t>โครงการ</a:t>
            </a:r>
          </a:p>
          <a:p>
            <a:pPr>
              <a:buNone/>
            </a:pPr>
            <a:r>
              <a:rPr lang="th-TH" b="1" dirty="0" smtClean="0"/>
              <a:t>ขั้นตอนอนุมัติและโอนเงินแล้ว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Approved </a:t>
            </a:r>
            <a:r>
              <a:rPr lang="th-TH" dirty="0" smtClean="0">
                <a:solidFill>
                  <a:srgbClr val="002060"/>
                </a:solidFill>
              </a:rPr>
              <a:t>)         </a:t>
            </a:r>
            <a:r>
              <a:rPr lang="en-US" dirty="0" smtClean="0"/>
              <a:t>29  </a:t>
            </a:r>
            <a:r>
              <a:rPr lang="th-TH" b="1" dirty="0" smtClean="0"/>
              <a:t>โครงการ</a:t>
            </a:r>
          </a:p>
          <a:p>
            <a:pPr>
              <a:buNone/>
            </a:pPr>
            <a:r>
              <a:rPr lang="th-TH" b="1" dirty="0" smtClean="0"/>
              <a:t>ขั้นตอนส่งรายงานปิดโครงการ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Closed </a:t>
            </a:r>
            <a:r>
              <a:rPr lang="th-TH" dirty="0" smtClean="0">
                <a:solidFill>
                  <a:srgbClr val="002060"/>
                </a:solidFill>
              </a:rPr>
              <a:t>)               </a:t>
            </a:r>
            <a:r>
              <a:rPr lang="th-TH" dirty="0" smtClean="0"/>
              <a:t> </a:t>
            </a:r>
            <a:r>
              <a:rPr lang="en-US" dirty="0" smtClean="0"/>
              <a:t>27</a:t>
            </a:r>
            <a:r>
              <a:rPr lang="th-TH" dirty="0" smtClean="0"/>
              <a:t>  </a:t>
            </a:r>
            <a:r>
              <a:rPr lang="th-TH" b="1" dirty="0" smtClean="0"/>
              <a:t>โครงการ</a:t>
            </a:r>
          </a:p>
          <a:p>
            <a:pPr>
              <a:buNone/>
            </a:pPr>
            <a:r>
              <a:rPr lang="th-TH" b="1" dirty="0" smtClean="0"/>
              <a:t>สโมสรที่ขอยกเลิก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Cancel </a:t>
            </a:r>
            <a:r>
              <a:rPr lang="th-TH" dirty="0" smtClean="0"/>
              <a:t>)                                      </a:t>
            </a:r>
            <a:r>
              <a:rPr lang="en-US" dirty="0" smtClean="0"/>
              <a:t>5 </a:t>
            </a:r>
            <a:r>
              <a:rPr lang="th-TH" dirty="0" smtClean="0"/>
              <a:t> </a:t>
            </a:r>
            <a:r>
              <a:rPr lang="th-TH" b="1" dirty="0" smtClean="0"/>
              <a:t>โครงการ</a:t>
            </a:r>
          </a:p>
          <a:p>
            <a:pPr>
              <a:buNone/>
            </a:pPr>
            <a:endParaRPr lang="th-TH" dirty="0"/>
          </a:p>
          <a:p>
            <a:pPr>
              <a:buNone/>
            </a:pPr>
            <a:r>
              <a:rPr lang="th-TH" dirty="0" smtClean="0"/>
              <a:t> 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pic>
        <p:nvPicPr>
          <p:cNvPr id="22532" name="Picture 4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357826"/>
            <a:ext cx="1714495" cy="1304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โครงการทุนสนับสนุนระดับภาค</a:t>
            </a:r>
            <a:br>
              <a:rPr lang="th-TH" b="1" dirty="0" smtClean="0"/>
            </a:b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DISTRICT GRANT PROJECT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b="1" dirty="0" smtClean="0"/>
              <a:t>โครงการด้านสุขภาพ 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Health</a:t>
            </a:r>
            <a:r>
              <a:rPr lang="th-TH" dirty="0" smtClean="0">
                <a:solidFill>
                  <a:srgbClr val="002060"/>
                </a:solidFill>
              </a:rPr>
              <a:t> )                                       </a:t>
            </a:r>
            <a:r>
              <a:rPr lang="th-TH" b="1" dirty="0" smtClean="0"/>
              <a:t> </a:t>
            </a:r>
            <a:r>
              <a:rPr lang="th-TH" dirty="0" smtClean="0"/>
              <a:t> </a:t>
            </a:r>
            <a:r>
              <a:rPr lang="en-US" dirty="0" smtClean="0"/>
              <a:t>5</a:t>
            </a:r>
            <a:r>
              <a:rPr lang="th-TH" dirty="0" smtClean="0"/>
              <a:t>  </a:t>
            </a:r>
            <a:r>
              <a:rPr lang="th-TH" b="1" dirty="0" smtClean="0"/>
              <a:t>โครงการ </a:t>
            </a:r>
            <a:r>
              <a:rPr lang="en-US" dirty="0" smtClean="0"/>
              <a:t>     14 %</a:t>
            </a:r>
          </a:p>
          <a:p>
            <a:pPr>
              <a:buNone/>
            </a:pPr>
            <a:endParaRPr lang="th-TH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b="1" dirty="0" smtClean="0"/>
              <a:t>โครงการด้านการรู้</a:t>
            </a:r>
            <a:r>
              <a:rPr lang="th-TH" dirty="0" smtClean="0">
                <a:solidFill>
                  <a:srgbClr val="002060"/>
                </a:solidFill>
              </a:rPr>
              <a:t> ( </a:t>
            </a:r>
            <a:r>
              <a:rPr lang="en-US" dirty="0" smtClean="0">
                <a:solidFill>
                  <a:srgbClr val="002060"/>
                </a:solidFill>
              </a:rPr>
              <a:t>Education/literacy </a:t>
            </a:r>
            <a:r>
              <a:rPr lang="th-TH" dirty="0" smtClean="0">
                <a:solidFill>
                  <a:srgbClr val="002060"/>
                </a:solidFill>
              </a:rPr>
              <a:t>) </a:t>
            </a:r>
            <a:r>
              <a:rPr lang="en-US" dirty="0" smtClean="0">
                <a:solidFill>
                  <a:srgbClr val="002060"/>
                </a:solidFill>
              </a:rPr>
              <a:t>              </a:t>
            </a:r>
            <a:r>
              <a:rPr lang="en-US" dirty="0" smtClean="0"/>
              <a:t>10</a:t>
            </a:r>
            <a:r>
              <a:rPr lang="th-TH" dirty="0" smtClean="0"/>
              <a:t>  </a:t>
            </a:r>
            <a:r>
              <a:rPr lang="th-TH" b="1" dirty="0" smtClean="0"/>
              <a:t>โครงการ</a:t>
            </a:r>
            <a:r>
              <a:rPr lang="th-TH" dirty="0" smtClean="0"/>
              <a:t>       </a:t>
            </a:r>
            <a:r>
              <a:rPr lang="en-US" dirty="0" smtClean="0"/>
              <a:t>30 %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 </a:t>
            </a:r>
            <a:r>
              <a:rPr lang="th-TH" b="1" dirty="0" smtClean="0"/>
              <a:t>โครงการพัฒนาชุมชน </a:t>
            </a:r>
            <a:r>
              <a:rPr lang="th-TH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</a:rPr>
              <a:t>Community development</a:t>
            </a:r>
            <a:r>
              <a:rPr lang="en-US" b="1" dirty="0" smtClean="0"/>
              <a:t>  </a:t>
            </a:r>
            <a:r>
              <a:rPr lang="en-US" dirty="0" smtClean="0"/>
              <a:t>7</a:t>
            </a:r>
            <a:r>
              <a:rPr lang="th-TH" dirty="0" smtClean="0"/>
              <a:t> </a:t>
            </a:r>
            <a:r>
              <a:rPr lang="th-TH" b="1" dirty="0" smtClean="0"/>
              <a:t>โครงการ</a:t>
            </a:r>
            <a:r>
              <a:rPr lang="th-TH" dirty="0" smtClean="0"/>
              <a:t>      </a:t>
            </a:r>
            <a:r>
              <a:rPr lang="en-US" dirty="0" smtClean="0"/>
              <a:t> 20 %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โครงการน้ำสะอาด </a:t>
            </a:r>
            <a:r>
              <a:rPr lang="th-TH" dirty="0" smtClean="0">
                <a:solidFill>
                  <a:srgbClr val="002060"/>
                </a:solidFill>
              </a:rPr>
              <a:t> ( </a:t>
            </a:r>
            <a:r>
              <a:rPr lang="en-US" dirty="0" smtClean="0">
                <a:solidFill>
                  <a:srgbClr val="002060"/>
                </a:solidFill>
              </a:rPr>
              <a:t>Water &amp; Sanitation</a:t>
            </a:r>
            <a:r>
              <a:rPr lang="th-TH" dirty="0" smtClean="0">
                <a:solidFill>
                  <a:srgbClr val="002060"/>
                </a:solidFill>
              </a:rPr>
              <a:t>) </a:t>
            </a:r>
            <a:r>
              <a:rPr lang="th-TH" b="1" dirty="0" smtClean="0"/>
              <a:t> </a:t>
            </a:r>
            <a:r>
              <a:rPr lang="en-US" b="1" dirty="0" smtClean="0"/>
              <a:t>           </a:t>
            </a:r>
            <a:r>
              <a:rPr lang="en-US" dirty="0" smtClean="0"/>
              <a:t>10</a:t>
            </a:r>
            <a:r>
              <a:rPr lang="th-TH" dirty="0" smtClean="0"/>
              <a:t>  </a:t>
            </a:r>
            <a:r>
              <a:rPr lang="th-TH" b="1" dirty="0" smtClean="0"/>
              <a:t>โครงการ </a:t>
            </a:r>
            <a:r>
              <a:rPr lang="th-TH" dirty="0" smtClean="0"/>
              <a:t>      </a:t>
            </a:r>
            <a:r>
              <a:rPr lang="en-US" dirty="0" smtClean="0"/>
              <a:t> 30 %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โครงการเกษตรและอาหาร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Food &amp; agriculture</a:t>
            </a:r>
            <a:r>
              <a:rPr lang="th-TH" dirty="0" smtClean="0">
                <a:solidFill>
                  <a:srgbClr val="002060"/>
                </a:solidFill>
              </a:rPr>
              <a:t>)</a:t>
            </a:r>
            <a:r>
              <a:rPr lang="th-TH" b="1" dirty="0" smtClean="0"/>
              <a:t>      </a:t>
            </a:r>
            <a:r>
              <a:rPr lang="th-TH" dirty="0" smtClean="0"/>
              <a:t> </a:t>
            </a:r>
            <a:r>
              <a:rPr lang="en-US" dirty="0" smtClean="0"/>
              <a:t>2</a:t>
            </a:r>
            <a:r>
              <a:rPr lang="th-TH" dirty="0" smtClean="0"/>
              <a:t> </a:t>
            </a:r>
            <a:r>
              <a:rPr lang="th-TH" b="1" dirty="0" smtClean="0"/>
              <a:t>โครงการ        </a:t>
            </a:r>
            <a:r>
              <a:rPr lang="th-TH" dirty="0" smtClean="0"/>
              <a:t> </a:t>
            </a:r>
            <a:r>
              <a:rPr lang="en-US" dirty="0" smtClean="0"/>
              <a:t>6 %</a:t>
            </a:r>
            <a:r>
              <a:rPr lang="th-TH" dirty="0" smtClean="0"/>
              <a:t>  </a:t>
            </a: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                                     </a:t>
            </a:r>
            <a:r>
              <a:rPr lang="en-US" dirty="0" smtClean="0">
                <a:solidFill>
                  <a:srgbClr val="002060"/>
                </a:solidFill>
              </a:rPr>
              <a:t>         </a:t>
            </a:r>
            <a:r>
              <a:rPr lang="en-US" dirty="0" smtClean="0"/>
              <a:t> </a:t>
            </a:r>
            <a:endParaRPr lang="th-TH" dirty="0" smtClean="0"/>
          </a:p>
          <a:p>
            <a:pPr>
              <a:buNone/>
            </a:pPr>
            <a:r>
              <a:rPr lang="th-TH" b="1" dirty="0" smtClean="0"/>
              <a:t>รวม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Total</a:t>
            </a:r>
            <a:r>
              <a:rPr lang="th-TH" dirty="0" smtClean="0">
                <a:solidFill>
                  <a:srgbClr val="002060"/>
                </a:solidFill>
              </a:rPr>
              <a:t> )                                                                        </a:t>
            </a:r>
            <a:r>
              <a:rPr lang="en-US" dirty="0" smtClean="0"/>
              <a:t>34 </a:t>
            </a:r>
            <a:r>
              <a:rPr lang="th-TH" dirty="0" smtClean="0"/>
              <a:t> </a:t>
            </a:r>
            <a:r>
              <a:rPr lang="th-TH" b="1" dirty="0" smtClean="0"/>
              <a:t>โครงการ  </a:t>
            </a:r>
            <a:r>
              <a:rPr lang="th-TH" dirty="0" smtClean="0"/>
              <a:t> </a:t>
            </a:r>
            <a:r>
              <a:rPr lang="en-US" dirty="0" smtClean="0"/>
              <a:t> 100 %</a:t>
            </a:r>
            <a:endParaRPr lang="th-TH" dirty="0"/>
          </a:p>
        </p:txBody>
      </p:sp>
      <p:pic>
        <p:nvPicPr>
          <p:cNvPr id="21508" name="Picture 4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5786454"/>
            <a:ext cx="1643041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โครงการทุนสนับสนุนระดับภาค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DISTRICT GRANT PROJECT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h-TH" b="1" dirty="0" smtClean="0"/>
              <a:t>โครงการบำเพ็ญประโยชน์</a:t>
            </a:r>
            <a:r>
              <a:rPr lang="th-TH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</a:rPr>
              <a:t>Service Projects</a:t>
            </a:r>
            <a:r>
              <a:rPr lang="th-TH" dirty="0" smtClean="0">
                <a:solidFill>
                  <a:srgbClr val="002060"/>
                </a:solidFill>
              </a:rPr>
              <a:t>)</a:t>
            </a: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dirty="0" smtClean="0"/>
              <a:t>71,974 US$</a:t>
            </a:r>
          </a:p>
          <a:p>
            <a:pPr>
              <a:buNone/>
            </a:pPr>
            <a:r>
              <a:rPr lang="th-TH" b="1" dirty="0" smtClean="0"/>
              <a:t>สนับสนุนการจัดประชุมของภาค</a:t>
            </a:r>
            <a:r>
              <a:rPr lang="th-TH" dirty="0" smtClean="0"/>
              <a:t>                                  </a:t>
            </a:r>
            <a:r>
              <a:rPr lang="en-US" dirty="0" smtClean="0"/>
              <a:t>8,000</a:t>
            </a:r>
            <a:r>
              <a:rPr lang="th-TH" dirty="0" smtClean="0"/>
              <a:t> </a:t>
            </a:r>
            <a:r>
              <a:rPr lang="en-US" dirty="0" smtClean="0"/>
              <a:t>US$</a:t>
            </a:r>
            <a:endParaRPr lang="th-TH" dirty="0" smtClean="0"/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District Grant Management Seminar </a:t>
            </a:r>
            <a:r>
              <a:rPr lang="th-TH" dirty="0" smtClean="0">
                <a:solidFill>
                  <a:srgbClr val="002060"/>
                </a:solidFill>
              </a:rPr>
              <a:t>)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District Assembly for </a:t>
            </a:r>
            <a:r>
              <a:rPr lang="en-US" dirty="0" err="1" smtClean="0">
                <a:solidFill>
                  <a:srgbClr val="002060"/>
                </a:solidFill>
              </a:rPr>
              <a:t>Rotaract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th-TH" dirty="0" smtClean="0">
                <a:solidFill>
                  <a:srgbClr val="002060"/>
                </a:solidFill>
              </a:rPr>
              <a:t>)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b="1" dirty="0" smtClean="0"/>
              <a:t>งบสำรอง </a:t>
            </a:r>
            <a:r>
              <a:rPr lang="th-TH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</a:rPr>
              <a:t> Contingency </a:t>
            </a:r>
            <a:r>
              <a:rPr lang="th-TH" dirty="0" smtClean="0">
                <a:solidFill>
                  <a:srgbClr val="002060"/>
                </a:solidFill>
              </a:rPr>
              <a:t>) </a:t>
            </a:r>
            <a:r>
              <a:rPr lang="en-US" dirty="0" smtClean="0">
                <a:solidFill>
                  <a:srgbClr val="002060"/>
                </a:solidFill>
              </a:rPr>
              <a:t>                            </a:t>
            </a:r>
            <a:r>
              <a:rPr lang="en-US" u="sng" dirty="0" smtClean="0"/>
              <a:t>11,000 </a:t>
            </a:r>
            <a:r>
              <a:rPr lang="en-US" dirty="0" smtClean="0"/>
              <a:t>US$</a:t>
            </a:r>
          </a:p>
          <a:p>
            <a:pPr>
              <a:buNone/>
            </a:pPr>
            <a:r>
              <a:rPr lang="th-TH" b="1" dirty="0" smtClean="0"/>
              <a:t>รวม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Total </a:t>
            </a:r>
            <a:r>
              <a:rPr lang="th-TH" dirty="0" smtClean="0">
                <a:solidFill>
                  <a:srgbClr val="002060"/>
                </a:solidFill>
              </a:rPr>
              <a:t>)                                                            </a:t>
            </a:r>
            <a:r>
              <a:rPr lang="en-US" dirty="0" smtClean="0"/>
              <a:t>90,974 US$</a:t>
            </a:r>
            <a:r>
              <a:rPr lang="th-TH" dirty="0" smtClean="0"/>
              <a:t>                  </a:t>
            </a:r>
            <a:r>
              <a:rPr lang="en-US" dirty="0" smtClean="0"/>
              <a:t>   </a:t>
            </a:r>
          </a:p>
        </p:txBody>
      </p:sp>
      <p:pic>
        <p:nvPicPr>
          <p:cNvPr id="20482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5786454"/>
            <a:ext cx="1428743" cy="8762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th-TH" sz="4800" b="1" dirty="0" smtClean="0">
                <a:solidFill>
                  <a:srgbClr val="002060"/>
                </a:solidFill>
              </a:rPr>
              <a:t>รายงานปิดโครงการ</a:t>
            </a:r>
            <a:r>
              <a:rPr lang="en-US" sz="4800" b="1" dirty="0" smtClean="0">
                <a:solidFill>
                  <a:srgbClr val="002060"/>
                </a:solidFill>
              </a:rPr>
              <a:t> District Grant</a:t>
            </a:r>
            <a:r>
              <a:rPr lang="th-TH" sz="4800" b="1" dirty="0" smtClean="0">
                <a:solidFill>
                  <a:srgbClr val="002060"/>
                </a:solidFill>
              </a:rPr>
              <a:t> </a:t>
            </a:r>
            <a:endParaRPr lang="th-TH" sz="4800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30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th-TH" sz="4800" b="1" dirty="0" smtClean="0">
                <a:solidFill>
                  <a:srgbClr val="002060"/>
                </a:solidFill>
              </a:rPr>
              <a:t>สโมสรส่วนใหญ่ส่งรายงานปิดโครงการแล้ว</a:t>
            </a:r>
            <a:endParaRPr lang="th-TH" sz="4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4800" b="1" dirty="0" smtClean="0">
                <a:solidFill>
                  <a:srgbClr val="C00000"/>
                </a:solidFill>
              </a:rPr>
              <a:t>สโมสรที่ยังไม่ส่งรายงาน </a:t>
            </a:r>
            <a:r>
              <a:rPr lang="en-US" sz="4800" b="1" dirty="0" smtClean="0">
                <a:solidFill>
                  <a:srgbClr val="C00000"/>
                </a:solidFill>
              </a:rPr>
              <a:t>2</a:t>
            </a:r>
            <a:r>
              <a:rPr lang="th-TH" sz="4800" b="1" dirty="0" smtClean="0">
                <a:solidFill>
                  <a:srgbClr val="C00000"/>
                </a:solidFill>
              </a:rPr>
              <a:t> สโมสร</a:t>
            </a:r>
          </a:p>
          <a:p>
            <a:pPr>
              <a:buNone/>
            </a:pPr>
            <a:r>
              <a:rPr lang="th-TH" b="1" dirty="0" smtClean="0"/>
              <a:t> </a:t>
            </a:r>
          </a:p>
        </p:txBody>
      </p:sp>
      <p:pic>
        <p:nvPicPr>
          <p:cNvPr id="19458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214950"/>
            <a:ext cx="1643057" cy="1304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002060"/>
                </a:solidFill>
              </a:rPr>
              <a:t>สโมสรที่ขอยกเลิกการทำโครงการ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err="1" smtClean="0">
                <a:solidFill>
                  <a:schemeClr val="tx2">
                    <a:lumMod val="50000"/>
                  </a:schemeClr>
                </a:solidFill>
              </a:rPr>
              <a:t>เบ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ตง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1,151 US$</a:t>
            </a:r>
            <a:endParaRPr lang="th-TH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หัวหิน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2,200 US$</a:t>
            </a:r>
            <a:endParaRPr lang="th-TH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นครหาดใหญ่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1,560 US$</a:t>
            </a:r>
            <a:endParaRPr lang="th-TH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ยะลา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802 US$</a:t>
            </a:r>
            <a:endParaRPr lang="th-TH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นครปฐม (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 โครงการ)   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                     1,000 US$</a:t>
            </a:r>
            <a:endParaRPr lang="th-TH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th-TH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8434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5429264"/>
            <a:ext cx="1714495" cy="12334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57163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Rotary Foundation District 3330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2015-2016 Contribution Goals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429156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h-TH" b="1" dirty="0" smtClean="0"/>
              <a:t>เป้าหมายการบริจาค</a:t>
            </a:r>
            <a:r>
              <a:rPr lang="en-US" b="1" dirty="0" smtClean="0"/>
              <a:t> </a:t>
            </a:r>
            <a:r>
              <a:rPr lang="th-TH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002060"/>
                </a:solidFill>
              </a:rPr>
              <a:t>RRFC goal </a:t>
            </a:r>
            <a:r>
              <a:rPr lang="th-TH" dirty="0" smtClean="0">
                <a:solidFill>
                  <a:srgbClr val="002060"/>
                </a:solidFill>
              </a:rPr>
              <a:t>)</a:t>
            </a:r>
            <a:r>
              <a:rPr lang="en-US" dirty="0" smtClean="0">
                <a:solidFill>
                  <a:srgbClr val="002060"/>
                </a:solidFill>
              </a:rPr>
              <a:t>                 </a:t>
            </a:r>
            <a:r>
              <a:rPr lang="en-US" b="1" dirty="0" smtClean="0"/>
              <a:t>  500,000</a:t>
            </a:r>
            <a:r>
              <a:rPr lang="en-US" dirty="0" smtClean="0"/>
              <a:t> US$ </a:t>
            </a: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 </a:t>
            </a:r>
            <a:r>
              <a:rPr lang="th-TH" b="1" dirty="0" smtClean="0"/>
              <a:t>ยอดเงินการบริจาค</a:t>
            </a:r>
            <a:r>
              <a:rPr lang="en-US" b="1" dirty="0" smtClean="0"/>
              <a:t> </a:t>
            </a:r>
            <a:r>
              <a:rPr lang="th-TH" b="1" dirty="0" smtClean="0"/>
              <a:t>ณ </a:t>
            </a:r>
            <a:r>
              <a:rPr lang="th-TH" dirty="0" smtClean="0"/>
              <a:t> </a:t>
            </a:r>
            <a:r>
              <a:rPr lang="en-US" dirty="0" smtClean="0"/>
              <a:t>31</a:t>
            </a:r>
            <a:r>
              <a:rPr lang="en-US" sz="3500" dirty="0" smtClean="0"/>
              <a:t> </a:t>
            </a:r>
            <a:r>
              <a:rPr lang="th-TH" sz="3500" b="1" dirty="0" smtClean="0"/>
              <a:t>ก.ค.</a:t>
            </a:r>
            <a:r>
              <a:rPr lang="th-TH" sz="3500" dirty="0" smtClean="0"/>
              <a:t> </a:t>
            </a:r>
            <a:r>
              <a:rPr lang="en-US" dirty="0" smtClean="0"/>
              <a:t>2559               </a:t>
            </a:r>
            <a:r>
              <a:rPr lang="en-US" b="1" dirty="0" smtClean="0"/>
              <a:t>452,421</a:t>
            </a:r>
            <a:r>
              <a:rPr lang="en-US" dirty="0" smtClean="0"/>
              <a:t> US$   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Total contribution (31 July 2016) </a:t>
            </a:r>
          </a:p>
          <a:p>
            <a:pPr>
              <a:buNone/>
            </a:pPr>
            <a:r>
              <a:rPr lang="th-TH" b="1" dirty="0" smtClean="0"/>
              <a:t>ร้อยละของความสำเร็จ </a:t>
            </a:r>
            <a:r>
              <a:rPr lang="en-US" dirty="0" smtClean="0">
                <a:solidFill>
                  <a:srgbClr val="002060"/>
                </a:solidFill>
              </a:rPr>
              <a:t>( Achievement )                   </a:t>
            </a:r>
            <a:r>
              <a:rPr lang="en-US" b="1" dirty="0" smtClean="0"/>
              <a:t>90 </a:t>
            </a:r>
            <a:r>
              <a:rPr lang="en-US" dirty="0" smtClean="0"/>
              <a:t>%  </a:t>
            </a:r>
          </a:p>
          <a:p>
            <a:pPr>
              <a:buNone/>
            </a:pPr>
            <a:r>
              <a:rPr lang="th-TH" b="1" dirty="0" smtClean="0"/>
              <a:t>สโมสรที่ไม่มีการบริจาค</a:t>
            </a:r>
            <a:r>
              <a:rPr lang="en-US" b="1" dirty="0" smtClean="0"/>
              <a:t>                                               15</a:t>
            </a:r>
            <a:r>
              <a:rPr lang="en-US" dirty="0" smtClean="0"/>
              <a:t> </a:t>
            </a:r>
            <a:r>
              <a:rPr lang="th-TH" b="1" dirty="0" smtClean="0"/>
              <a:t>สโมสร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(Non contributing clubs)</a:t>
            </a:r>
            <a:endParaRPr lang="th-TH" b="1" dirty="0"/>
          </a:p>
        </p:txBody>
      </p:sp>
      <p:pic>
        <p:nvPicPr>
          <p:cNvPr id="17410" name="Picture 2" descr="https://encrypted-tbn0.gstatic.com/images?q=tbn:ANd9GcRi-gRSwP9inywHPN7sV8E65XKa88noSU5Fl7YsVJ224ubjV67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29" y="5072074"/>
            <a:ext cx="1571637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955</TotalTime>
  <Words>1570</Words>
  <Application>Microsoft Office PowerPoint</Application>
  <PresentationFormat>นำเสนอทางหน้าจอ (4:3)</PresentationFormat>
  <Paragraphs>207</Paragraphs>
  <Slides>28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28</vt:i4>
      </vt:variant>
    </vt:vector>
  </HeadingPairs>
  <TitlesOfParts>
    <vt:vector size="29" baseType="lpstr">
      <vt:lpstr>ชุดรูปแบบของ Office</vt:lpstr>
      <vt:lpstr>ภาพรวมของมูลนิธิโรตารีภาค 3330</vt:lpstr>
      <vt:lpstr>โครงการบำเพ็ญประโยชน์ในปี 2015-2016 SERVICE PROJECT</vt:lpstr>
      <vt:lpstr>โครงการทุนสนับสนุนระดับโลก  GLOBAL GRANT PROJECT  </vt:lpstr>
      <vt:lpstr>โครงการทุนสนับสนุนระดับภาค  DISTRICT GRANT PROJECT</vt:lpstr>
      <vt:lpstr>โครงการทุนสนับสนุนระดับภาค  DISTRICT GRANT PROJECT</vt:lpstr>
      <vt:lpstr>โครงการทุนสนับสนุนระดับภาค  DISTRICT GRANT PROJECT</vt:lpstr>
      <vt:lpstr>รายงานปิดโครงการ District Grant </vt:lpstr>
      <vt:lpstr>สโมสรที่ขอยกเลิกการทำโครงการ</vt:lpstr>
      <vt:lpstr>Rotary Foundation District 3330 2015-2016 Contribution Goals</vt:lpstr>
      <vt:lpstr>รายละเอียดการบริจาค Details by Fund</vt:lpstr>
      <vt:lpstr>Polio Plus Fundraising</vt:lpstr>
      <vt:lpstr>แผนงานกิจกรรมมูลนิธิโรตารีภาค3330  ปีบริหาร2559-2560</vt:lpstr>
      <vt:lpstr> AVAILABLE DDF BY DISTRICT  YEAR 2015-2016 </vt:lpstr>
      <vt:lpstr>จำนวนเงินที่ทำโครงการสู่ชุมชน  The funds were used for projects in the community.</vt:lpstr>
      <vt:lpstr>AVAILABLE DDF BY DISTRICT  YEAR 2016-2017 </vt:lpstr>
      <vt:lpstr>แผนกิจกรรมมูลนิธิโรตารีภาค 3330</vt:lpstr>
      <vt:lpstr>Vocational Training Team</vt:lpstr>
      <vt:lpstr>เป้าหมายการบริจาคของภาค 3330 ปี 2016-2017 Donation Target</vt:lpstr>
      <vt:lpstr>คณะกรรมการมูลนิธิโรตารีภาค 3330 District Rotary Foundation Committee</vt:lpstr>
      <vt:lpstr>ภาพนิ่ง 20</vt:lpstr>
      <vt:lpstr>ภาพนิ่ง 21</vt:lpstr>
      <vt:lpstr>ภาพนิ่ง 22</vt:lpstr>
      <vt:lpstr>ภาพนิ่ง 23</vt:lpstr>
      <vt:lpstr>ภาพนิ่ง 24</vt:lpstr>
      <vt:lpstr>100 ปี มูลนิธิโรตารี</vt:lpstr>
      <vt:lpstr>แผนงานกิจกรรมของสโมสรเพื่อมูลนิธิโรตารีภาค 3330</vt:lpstr>
      <vt:lpstr>แผนงานโครงการสโมสรของคณะกรรมการมูลนิธิโรตารี</vt:lpstr>
      <vt:lpstr>Thank you  ขอบคุณครับ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มูลนิธิโรตารีภาค 3330</dc:title>
  <dc:creator>admin</dc:creator>
  <cp:lastModifiedBy>admin</cp:lastModifiedBy>
  <cp:revision>158</cp:revision>
  <dcterms:created xsi:type="dcterms:W3CDTF">2016-03-19T02:16:34Z</dcterms:created>
  <dcterms:modified xsi:type="dcterms:W3CDTF">2016-08-18T01:05:56Z</dcterms:modified>
</cp:coreProperties>
</file>