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79" r:id="rId2"/>
    <p:sldId id="256" r:id="rId3"/>
    <p:sldId id="264" r:id="rId4"/>
    <p:sldId id="280" r:id="rId5"/>
    <p:sldId id="273" r:id="rId6"/>
    <p:sldId id="275" r:id="rId7"/>
    <p:sldId id="257" r:id="rId8"/>
    <p:sldId id="271" r:id="rId9"/>
    <p:sldId id="278" r:id="rId10"/>
    <p:sldId id="268" r:id="rId11"/>
    <p:sldId id="283" r:id="rId12"/>
    <p:sldId id="277" r:id="rId13"/>
    <p:sldId id="276" r:id="rId14"/>
    <p:sldId id="281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5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2365704286964"/>
          <c:y val="0.161466833691243"/>
          <c:w val="0.816698113207547"/>
          <c:h val="0.628784448818898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of Members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2"/>
            <c:spPr>
              <a:solidFill>
                <a:srgbClr val="00206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d\-mmm\-yy</c:formatCode>
                <c:ptCount val="7"/>
                <c:pt idx="0">
                  <c:v>41456.0</c:v>
                </c:pt>
                <c:pt idx="1">
                  <c:v>41821.0</c:v>
                </c:pt>
                <c:pt idx="2">
                  <c:v>42186.0</c:v>
                </c:pt>
                <c:pt idx="3">
                  <c:v>42552.0</c:v>
                </c:pt>
                <c:pt idx="4">
                  <c:v>42917.0</c:v>
                </c:pt>
                <c:pt idx="5">
                  <c:v>43049.0</c:v>
                </c:pt>
                <c:pt idx="6">
                  <c:v>43282.0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2600.0</c:v>
                </c:pt>
                <c:pt idx="1">
                  <c:v>2484.0</c:v>
                </c:pt>
                <c:pt idx="2">
                  <c:v>2619.0</c:v>
                </c:pt>
                <c:pt idx="3">
                  <c:v>2427.0</c:v>
                </c:pt>
                <c:pt idx="4">
                  <c:v>2381.0</c:v>
                </c:pt>
                <c:pt idx="5">
                  <c:v>2447.0</c:v>
                </c:pt>
                <c:pt idx="6">
                  <c:v>2678.0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082890296"/>
        <c:axId val="-2082886840"/>
      </c:lineChart>
      <c:dateAx>
        <c:axId val="-2082890296"/>
        <c:scaling>
          <c:orientation val="minMax"/>
          <c:max val="43282.0"/>
        </c:scaling>
        <c:delete val="0"/>
        <c:axPos val="b"/>
        <c:numFmt formatCode="d\-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" spcFirstLastPara="1" vertOverflow="ellipsis" wrap="square" anchor="ctr" anchorCtr="1"/>
          <a:lstStyle/>
          <a:p>
            <a:pPr>
              <a:defRPr sz="1197" b="1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82886840"/>
        <c:crosses val="autoZero"/>
        <c:auto val="1"/>
        <c:lblOffset val="100"/>
        <c:baseTimeUnit val="months"/>
        <c:majorUnit val="1.0"/>
        <c:majorTimeUnit val="years"/>
      </c:dateAx>
      <c:valAx>
        <c:axId val="-2082886840"/>
        <c:scaling>
          <c:orientation val="minMax"/>
          <c:max val="2800.0"/>
          <c:min val="23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82890296"/>
        <c:crosses val="autoZero"/>
        <c:crossBetween val="between"/>
        <c:majorUnit val="100.0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ln>
                  <a:noFill/>
                </a:ln>
                <a:solidFill>
                  <a:srgbClr val="B90F0F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6F16D-6571-2648-9861-B77071F08FDB}" type="datetimeFigureOut">
              <a:rPr lang="en-US" smtClean="0"/>
              <a:t>1/26/18 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17828-F397-C447-8831-7CC74880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13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64A67-E4D0-4037-879C-10DC533E9BD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26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CCA5-1D72-F34C-A71D-3CB0BB2D21B0}" type="datetimeFigureOut">
              <a:rPr lang="en-US" smtClean="0"/>
              <a:t>1/25/18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50B1-0DE6-464D-978F-C2DE66D89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CCA5-1D72-F34C-A71D-3CB0BB2D21B0}" type="datetimeFigureOut">
              <a:rPr lang="en-US" smtClean="0"/>
              <a:t>1/25/18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50B1-0DE6-464D-978F-C2DE66D89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CCA5-1D72-F34C-A71D-3CB0BB2D21B0}" type="datetimeFigureOut">
              <a:rPr lang="en-US" smtClean="0"/>
              <a:t>1/25/18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50B1-0DE6-464D-978F-C2DE66D89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CCA5-1D72-F34C-A71D-3CB0BB2D21B0}" type="datetimeFigureOut">
              <a:rPr lang="en-US" smtClean="0"/>
              <a:t>1/25/18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50B1-0DE6-464D-978F-C2DE66D89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CCA5-1D72-F34C-A71D-3CB0BB2D21B0}" type="datetimeFigureOut">
              <a:rPr lang="en-US" smtClean="0"/>
              <a:t>1/25/18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50B1-0DE6-464D-978F-C2DE66D89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CCA5-1D72-F34C-A71D-3CB0BB2D21B0}" type="datetimeFigureOut">
              <a:rPr lang="en-US" smtClean="0"/>
              <a:t>1/25/18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50B1-0DE6-464D-978F-C2DE66D89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CCA5-1D72-F34C-A71D-3CB0BB2D21B0}" type="datetimeFigureOut">
              <a:rPr lang="en-US" smtClean="0"/>
              <a:t>1/25/18 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50B1-0DE6-464D-978F-C2DE66D89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CCA5-1D72-F34C-A71D-3CB0BB2D21B0}" type="datetimeFigureOut">
              <a:rPr lang="en-US" smtClean="0"/>
              <a:t>1/25/18 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50B1-0DE6-464D-978F-C2DE66D89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CCA5-1D72-F34C-A71D-3CB0BB2D21B0}" type="datetimeFigureOut">
              <a:rPr lang="en-US" smtClean="0"/>
              <a:t>1/25/18 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50B1-0DE6-464D-978F-C2DE66D89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CCA5-1D72-F34C-A71D-3CB0BB2D21B0}" type="datetimeFigureOut">
              <a:rPr lang="en-US" smtClean="0"/>
              <a:t>1/25/18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50B1-0DE6-464D-978F-C2DE66D89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CCA5-1D72-F34C-A71D-3CB0BB2D21B0}" type="datetimeFigureOut">
              <a:rPr lang="en-US" smtClean="0"/>
              <a:t>1/25/18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50B1-0DE6-464D-978F-C2DE66D89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1CCA5-1D72-F34C-A71D-3CB0BB2D21B0}" type="datetimeFigureOut">
              <a:rPr lang="en-US" smtClean="0"/>
              <a:t>1/25/18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D50B1-0DE6-464D-978F-C2DE66D89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1143000"/>
            <a:ext cx="8839200" cy="457200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2017-2018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b="1" baseline="30000" dirty="0" smtClean="0">
                <a:solidFill>
                  <a:schemeClr val="accent1">
                    <a:lumMod val="75000"/>
                  </a:schemeClr>
                </a:solidFill>
              </a:rPr>
              <a:t>st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</a:rPr>
              <a:t>Intercity</a:t>
            </a:r>
            <a:r>
              <a:rPr lang="th-TH" b="1" dirty="0"/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Area 1 – 15 &amp; 31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</a:rPr>
              <a:t>Membership</a:t>
            </a: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th-TH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	</a:t>
            </a:r>
            <a:r>
              <a:rPr lang="th-TH" dirty="0" smtClean="0"/>
              <a:t>	</a:t>
            </a:r>
            <a:r>
              <a:rPr lang="en-US" dirty="0" smtClean="0"/>
              <a:t>		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/>
              <a:t> </a:t>
            </a:r>
            <a:r>
              <a:rPr lang="th-TH" dirty="0" smtClean="0"/>
              <a:t>                                  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DG.Dr.Peera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Farmpiboon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</a:t>
            </a:r>
            <a:r>
              <a:rPr lang="th-TH" sz="2000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11 November 2017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852" y="5334000"/>
            <a:ext cx="9156852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609611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759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1579935"/>
            <a:ext cx="7772400" cy="5111552"/>
          </a:xfrm>
        </p:spPr>
        <p:txBody>
          <a:bodyPr>
            <a:noAutofit/>
          </a:bodyPr>
          <a:lstStyle/>
          <a:p>
            <a:pPr algn="ctr"/>
            <a:r>
              <a:rPr lang="th-TH" sz="2800" dirty="0">
                <a:solidFill>
                  <a:srgbClr val="FFFF00"/>
                </a:solidFill>
                <a:latin typeface="Arial Unicode MS"/>
                <a:cs typeface="Arial Unicode MS"/>
              </a:rPr>
              <a:t>สร.อีคลับ</a:t>
            </a:r>
            <a:r>
              <a:rPr lang="en-US" sz="2800" dirty="0">
                <a:solidFill>
                  <a:srgbClr val="FFFF00"/>
                </a:solidFill>
                <a:latin typeface="Arial Unicode MS"/>
                <a:cs typeface="Arial Unicode MS"/>
              </a:rPr>
              <a:t>3330     </a:t>
            </a:r>
            <a:r>
              <a:rPr lang="en-US" sz="28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	</a:t>
            </a:r>
            <a:r>
              <a:rPr lang="th-TH" sz="28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จาก </a:t>
            </a:r>
            <a:r>
              <a:rPr lang="en-US" sz="28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 5  </a:t>
            </a:r>
            <a:r>
              <a:rPr lang="en-US" sz="2800" dirty="0">
                <a:solidFill>
                  <a:srgbClr val="FFFF00"/>
                </a:solidFill>
                <a:latin typeface="Arial Unicode MS"/>
                <a:cs typeface="Arial Unicode MS"/>
              </a:rPr>
              <a:t>+13 = </a:t>
            </a:r>
            <a:r>
              <a:rPr lang="en-US" sz="28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18</a:t>
            </a:r>
            <a:br>
              <a:rPr lang="en-US" sz="2800" dirty="0" smtClean="0">
                <a:solidFill>
                  <a:srgbClr val="FFFF00"/>
                </a:solidFill>
                <a:latin typeface="Arial Unicode MS"/>
                <a:cs typeface="Arial Unicode MS"/>
              </a:rPr>
            </a:br>
            <a:r>
              <a:rPr lang="th-TH" sz="28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สร.เพชรสุพรรณ  </a:t>
            </a:r>
            <a:r>
              <a:rPr lang="en-US" sz="28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	</a:t>
            </a:r>
            <a:r>
              <a:rPr lang="th-TH" sz="28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จาก </a:t>
            </a:r>
            <a:r>
              <a:rPr lang="en-US" sz="28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23  +9  =  32</a:t>
            </a:r>
            <a:r>
              <a:rPr lang="en-US" sz="2800" dirty="0" smtClean="0">
                <a:latin typeface="Arial Unicode MS"/>
                <a:cs typeface="Arial Unicode MS"/>
              </a:rPr>
              <a:t/>
            </a:r>
            <a:br>
              <a:rPr lang="en-US" sz="2800" dirty="0" smtClean="0">
                <a:latin typeface="Arial Unicode MS"/>
                <a:cs typeface="Arial Unicode MS"/>
              </a:rPr>
            </a:br>
            <a:r>
              <a:rPr lang="th-TH" sz="2800" dirty="0">
                <a:solidFill>
                  <a:srgbClr val="FFFF00"/>
                </a:solidFill>
                <a:latin typeface="Arial Unicode MS"/>
                <a:cs typeface="Arial Unicode MS"/>
              </a:rPr>
              <a:t>สร.พลอยราชบุรี  </a:t>
            </a:r>
            <a:r>
              <a:rPr lang="en-US" sz="28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	</a:t>
            </a:r>
            <a:r>
              <a:rPr lang="th-TH" sz="28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จาก </a:t>
            </a:r>
            <a:r>
              <a:rPr lang="en-US" sz="2800" dirty="0">
                <a:solidFill>
                  <a:srgbClr val="FFFF00"/>
                </a:solidFill>
                <a:latin typeface="Arial Unicode MS"/>
                <a:cs typeface="Arial Unicode MS"/>
              </a:rPr>
              <a:t>43  +6  =  49</a:t>
            </a:r>
            <a:r>
              <a:rPr lang="en-US" sz="28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/>
            </a:r>
            <a:br>
              <a:rPr lang="en-US" sz="2800" dirty="0" smtClean="0">
                <a:solidFill>
                  <a:srgbClr val="FFFF00"/>
                </a:solidFill>
                <a:latin typeface="Arial Unicode MS"/>
                <a:cs typeface="Arial Unicode MS"/>
              </a:rPr>
            </a:br>
            <a:r>
              <a:rPr lang="th-TH" sz="2800" dirty="0">
                <a:solidFill>
                  <a:srgbClr val="FF6600"/>
                </a:solidFill>
                <a:latin typeface="Arial Unicode MS"/>
                <a:cs typeface="Arial Unicode MS"/>
              </a:rPr>
              <a:t>สร.สมุทรสงคราม </a:t>
            </a:r>
            <a:r>
              <a:rPr lang="en-US" sz="2800" dirty="0" smtClean="0">
                <a:solidFill>
                  <a:srgbClr val="FF6600"/>
                </a:solidFill>
                <a:latin typeface="Arial Unicode MS"/>
                <a:cs typeface="Arial Unicode MS"/>
              </a:rPr>
              <a:t>	</a:t>
            </a:r>
            <a:r>
              <a:rPr lang="th-TH" sz="2800" dirty="0" smtClean="0">
                <a:solidFill>
                  <a:srgbClr val="FF6600"/>
                </a:solidFill>
                <a:latin typeface="Arial Unicode MS"/>
                <a:cs typeface="Arial Unicode MS"/>
              </a:rPr>
              <a:t>จาก </a:t>
            </a:r>
            <a:r>
              <a:rPr lang="en-US" sz="2800" dirty="0">
                <a:solidFill>
                  <a:srgbClr val="FF6600"/>
                </a:solidFill>
                <a:latin typeface="Arial Unicode MS"/>
                <a:cs typeface="Arial Unicode MS"/>
              </a:rPr>
              <a:t>26  +5  =  </a:t>
            </a:r>
            <a:r>
              <a:rPr lang="en-US" sz="2800" dirty="0" smtClean="0">
                <a:solidFill>
                  <a:srgbClr val="FF6600"/>
                </a:solidFill>
                <a:latin typeface="Arial Unicode MS"/>
                <a:cs typeface="Arial Unicode MS"/>
              </a:rPr>
              <a:t>31</a:t>
            </a:r>
            <a:br>
              <a:rPr lang="en-US" sz="2800" dirty="0" smtClean="0">
                <a:solidFill>
                  <a:srgbClr val="FF6600"/>
                </a:solidFill>
                <a:latin typeface="Arial Unicode MS"/>
                <a:cs typeface="Arial Unicode MS"/>
              </a:rPr>
            </a:br>
            <a:r>
              <a:rPr lang="th-TH" sz="2800" dirty="0">
                <a:solidFill>
                  <a:srgbClr val="FF6600"/>
                </a:solidFill>
                <a:latin typeface="Arial Unicode MS"/>
                <a:cs typeface="Arial Unicode MS"/>
              </a:rPr>
              <a:t>สร.ลูกแก		</a:t>
            </a:r>
            <a:r>
              <a:rPr lang="th-TH" sz="2800" dirty="0" smtClean="0">
                <a:solidFill>
                  <a:srgbClr val="FF6600"/>
                </a:solidFill>
                <a:latin typeface="Arial Unicode MS"/>
                <a:cs typeface="Arial Unicode MS"/>
              </a:rPr>
              <a:t>จาก </a:t>
            </a:r>
            <a:r>
              <a:rPr lang="en-US" sz="2800" dirty="0">
                <a:solidFill>
                  <a:srgbClr val="FF6600"/>
                </a:solidFill>
                <a:latin typeface="Arial Unicode MS"/>
                <a:cs typeface="Arial Unicode MS"/>
              </a:rPr>
              <a:t>34  +5  =  </a:t>
            </a:r>
            <a:r>
              <a:rPr lang="en-US" sz="2800" dirty="0" smtClean="0">
                <a:solidFill>
                  <a:srgbClr val="FF6600"/>
                </a:solidFill>
                <a:latin typeface="Arial Unicode MS"/>
                <a:cs typeface="Arial Unicode MS"/>
              </a:rPr>
              <a:t>39</a:t>
            </a:r>
            <a:br>
              <a:rPr lang="en-US" sz="2800" dirty="0" smtClean="0">
                <a:solidFill>
                  <a:srgbClr val="FF6600"/>
                </a:solidFill>
                <a:latin typeface="Arial Unicode MS"/>
                <a:cs typeface="Arial Unicode MS"/>
              </a:rPr>
            </a:br>
            <a:r>
              <a:rPr lang="th-TH" sz="2800" dirty="0" smtClean="0">
                <a:solidFill>
                  <a:srgbClr val="FF6600"/>
                </a:solidFill>
                <a:latin typeface="Arial Unicode MS"/>
                <a:cs typeface="Arial Unicode MS"/>
              </a:rPr>
              <a:t>สร.ไร่ขิงสามพราน จาก </a:t>
            </a:r>
            <a:r>
              <a:rPr lang="en-US" sz="2800" dirty="0" smtClean="0">
                <a:solidFill>
                  <a:srgbClr val="FF6600"/>
                </a:solidFill>
                <a:latin typeface="Arial Unicode MS"/>
                <a:cs typeface="Arial Unicode MS"/>
              </a:rPr>
              <a:t>12  </a:t>
            </a:r>
            <a:r>
              <a:rPr lang="en-US" sz="2800" dirty="0">
                <a:solidFill>
                  <a:srgbClr val="FF6600"/>
                </a:solidFill>
                <a:latin typeface="Arial Unicode MS"/>
                <a:cs typeface="Arial Unicode MS"/>
              </a:rPr>
              <a:t>+5  = </a:t>
            </a:r>
            <a:r>
              <a:rPr lang="en-US" sz="2800" dirty="0" smtClean="0">
                <a:solidFill>
                  <a:srgbClr val="FF6600"/>
                </a:solidFill>
                <a:latin typeface="Arial Unicode MS"/>
                <a:cs typeface="Arial Unicode MS"/>
              </a:rPr>
              <a:t>17</a:t>
            </a:r>
            <a:r>
              <a:rPr lang="th-TH" sz="2800" dirty="0" smtClean="0">
                <a:solidFill>
                  <a:srgbClr val="FF6600"/>
                </a:solidFill>
                <a:latin typeface="Arial Unicode MS"/>
                <a:cs typeface="Arial Unicode MS"/>
              </a:rPr>
              <a:t> </a:t>
            </a:r>
            <a:r>
              <a:rPr lang="en-US" sz="2800" dirty="0" smtClean="0">
                <a:solidFill>
                  <a:srgbClr val="CCFFCC"/>
                </a:solidFill>
                <a:latin typeface="Arial Unicode MS"/>
                <a:cs typeface="Arial Unicode MS"/>
              </a:rPr>
              <a:t/>
            </a:r>
            <a:br>
              <a:rPr lang="en-US" sz="2800" dirty="0" smtClean="0">
                <a:solidFill>
                  <a:srgbClr val="CCFFCC"/>
                </a:solidFill>
                <a:latin typeface="Arial Unicode MS"/>
                <a:cs typeface="Arial Unicode MS"/>
              </a:rPr>
            </a:br>
            <a:r>
              <a:rPr lang="th-TH" sz="2800" dirty="0" smtClean="0">
                <a:latin typeface="Arial Unicode MS"/>
                <a:cs typeface="Arial Unicode MS"/>
              </a:rPr>
              <a:t>สร.เขา</a:t>
            </a:r>
            <a:r>
              <a:rPr lang="th-TH" sz="2800" dirty="0">
                <a:latin typeface="Arial Unicode MS"/>
                <a:cs typeface="Arial Unicode MS"/>
              </a:rPr>
              <a:t>วัง            </a:t>
            </a:r>
            <a:r>
              <a:rPr lang="en-US" sz="2800" dirty="0" smtClean="0">
                <a:latin typeface="Arial Unicode MS"/>
                <a:cs typeface="Arial Unicode MS"/>
              </a:rPr>
              <a:t>	</a:t>
            </a:r>
            <a:r>
              <a:rPr lang="th-TH" sz="2800" dirty="0" smtClean="0">
                <a:latin typeface="Arial Unicode MS"/>
                <a:cs typeface="Arial Unicode MS"/>
              </a:rPr>
              <a:t>จาก </a:t>
            </a:r>
            <a:r>
              <a:rPr lang="en-US" sz="2800" dirty="0">
                <a:latin typeface="Arial Unicode MS"/>
                <a:cs typeface="Arial Unicode MS"/>
              </a:rPr>
              <a:t>26  +4  =  </a:t>
            </a:r>
            <a:r>
              <a:rPr lang="en-US" sz="2800" dirty="0" smtClean="0">
                <a:latin typeface="Arial Unicode MS"/>
                <a:cs typeface="Arial Unicode MS"/>
              </a:rPr>
              <a:t>30</a:t>
            </a:r>
            <a:br>
              <a:rPr lang="en-US" sz="2800" dirty="0" smtClean="0">
                <a:latin typeface="Arial Unicode MS"/>
                <a:cs typeface="Arial Unicode MS"/>
              </a:rPr>
            </a:br>
            <a:r>
              <a:rPr lang="th-TH" sz="2800" dirty="0" smtClean="0">
                <a:latin typeface="Arial Unicode MS"/>
                <a:cs typeface="Arial Unicode MS"/>
              </a:rPr>
              <a:t>สร.ชะอำ		</a:t>
            </a:r>
            <a:r>
              <a:rPr lang="th-TH" sz="2800" dirty="0">
                <a:latin typeface="Arial Unicode MS"/>
                <a:cs typeface="Arial Unicode MS"/>
              </a:rPr>
              <a:t>จาก </a:t>
            </a:r>
            <a:r>
              <a:rPr lang="th-TH" sz="2800" dirty="0" smtClean="0">
                <a:latin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cs typeface="Arial Unicode MS"/>
              </a:rPr>
              <a:t>4  +</a:t>
            </a:r>
            <a:r>
              <a:rPr lang="en-US" sz="2800" dirty="0">
                <a:latin typeface="Arial Unicode MS"/>
                <a:cs typeface="Arial Unicode MS"/>
              </a:rPr>
              <a:t>4</a:t>
            </a:r>
            <a:r>
              <a:rPr lang="en-US" sz="2800" dirty="0" smtClean="0">
                <a:latin typeface="Arial Unicode MS"/>
                <a:cs typeface="Arial Unicode MS"/>
              </a:rPr>
              <a:t>  </a:t>
            </a:r>
            <a:r>
              <a:rPr lang="en-US" sz="2800" dirty="0">
                <a:latin typeface="Arial Unicode MS"/>
                <a:cs typeface="Arial Unicode MS"/>
              </a:rPr>
              <a:t>=   </a:t>
            </a:r>
            <a:r>
              <a:rPr lang="en-US" sz="2800" dirty="0" smtClean="0">
                <a:latin typeface="Arial Unicode MS"/>
                <a:cs typeface="Arial Unicode MS"/>
              </a:rPr>
              <a:t>8</a:t>
            </a:r>
            <a:br>
              <a:rPr lang="en-US" sz="2800" dirty="0" smtClean="0">
                <a:latin typeface="Arial Unicode MS"/>
                <a:cs typeface="Arial Unicode MS"/>
              </a:rPr>
            </a:br>
            <a:r>
              <a:rPr lang="th-TH" sz="2800" dirty="0" smtClean="0">
                <a:latin typeface="Arial Unicode MS"/>
                <a:cs typeface="Arial Unicode MS"/>
              </a:rPr>
              <a:t>สร.ปราณบุรี        </a:t>
            </a:r>
            <a:r>
              <a:rPr lang="en-US" sz="2800" dirty="0" smtClean="0">
                <a:latin typeface="Arial Unicode MS"/>
                <a:cs typeface="Arial Unicode MS"/>
              </a:rPr>
              <a:t>	</a:t>
            </a:r>
            <a:r>
              <a:rPr lang="th-TH" sz="2800" dirty="0" smtClean="0">
                <a:latin typeface="Arial Unicode MS"/>
                <a:cs typeface="Arial Unicode MS"/>
              </a:rPr>
              <a:t>จาก </a:t>
            </a:r>
            <a:r>
              <a:rPr lang="en-US" sz="2800" dirty="0" smtClean="0">
                <a:latin typeface="Arial Unicode MS"/>
                <a:cs typeface="Arial Unicode MS"/>
              </a:rPr>
              <a:t>30  +3  </a:t>
            </a:r>
            <a:r>
              <a:rPr lang="en-US" sz="2800" dirty="0">
                <a:latin typeface="Arial Unicode MS"/>
                <a:cs typeface="Arial Unicode MS"/>
              </a:rPr>
              <a:t>=  </a:t>
            </a:r>
            <a:r>
              <a:rPr lang="en-US" sz="2800" dirty="0" smtClean="0">
                <a:latin typeface="Arial Unicode MS"/>
                <a:cs typeface="Arial Unicode MS"/>
              </a:rPr>
              <a:t>33</a:t>
            </a:r>
            <a:br>
              <a:rPr lang="en-US" sz="2800" dirty="0" smtClean="0">
                <a:latin typeface="Arial Unicode MS"/>
                <a:cs typeface="Arial Unicode MS"/>
              </a:rPr>
            </a:br>
            <a:r>
              <a:rPr lang="th-TH" sz="2800" dirty="0" smtClean="0">
                <a:latin typeface="Arial Unicode MS"/>
                <a:cs typeface="Arial Unicode MS"/>
              </a:rPr>
              <a:t>สร.บ้านโป่ง         </a:t>
            </a:r>
            <a:r>
              <a:rPr lang="en-US" sz="2800" dirty="0" smtClean="0">
                <a:latin typeface="Arial Unicode MS"/>
                <a:cs typeface="Arial Unicode MS"/>
              </a:rPr>
              <a:t>	</a:t>
            </a:r>
            <a:r>
              <a:rPr lang="th-TH" sz="2800" dirty="0" smtClean="0">
                <a:latin typeface="Arial Unicode MS"/>
                <a:cs typeface="Arial Unicode MS"/>
              </a:rPr>
              <a:t>จาก </a:t>
            </a:r>
            <a:r>
              <a:rPr lang="en-US" sz="2800" dirty="0" smtClean="0">
                <a:latin typeface="Arial Unicode MS"/>
                <a:cs typeface="Arial Unicode MS"/>
              </a:rPr>
              <a:t>29  +3  </a:t>
            </a:r>
            <a:r>
              <a:rPr lang="en-US" sz="2800" dirty="0">
                <a:latin typeface="Arial Unicode MS"/>
                <a:cs typeface="Arial Unicode MS"/>
              </a:rPr>
              <a:t>=  </a:t>
            </a:r>
            <a:r>
              <a:rPr lang="en-US" sz="2800" dirty="0" smtClean="0">
                <a:latin typeface="Arial Unicode MS"/>
                <a:cs typeface="Arial Unicode MS"/>
              </a:rPr>
              <a:t>32</a:t>
            </a:r>
            <a:br>
              <a:rPr lang="en-US" sz="2800" dirty="0" smtClean="0">
                <a:latin typeface="Arial Unicode MS"/>
                <a:cs typeface="Arial Unicode MS"/>
              </a:rPr>
            </a:br>
            <a:r>
              <a:rPr lang="th-TH" sz="2800" dirty="0" smtClean="0">
                <a:latin typeface="Arial Unicode MS"/>
                <a:cs typeface="Arial Unicode MS"/>
              </a:rPr>
              <a:t>สร.มณีกาญจน์     </a:t>
            </a:r>
            <a:r>
              <a:rPr lang="en-US" sz="2800" dirty="0" smtClean="0">
                <a:latin typeface="Arial Unicode MS"/>
                <a:cs typeface="Arial Unicode MS"/>
              </a:rPr>
              <a:t>	</a:t>
            </a:r>
            <a:r>
              <a:rPr lang="th-TH" sz="2800" dirty="0" smtClean="0">
                <a:latin typeface="Arial Unicode MS"/>
                <a:cs typeface="Arial Unicode MS"/>
              </a:rPr>
              <a:t>จาก </a:t>
            </a:r>
            <a:r>
              <a:rPr lang="en-US" sz="2800" dirty="0" smtClean="0">
                <a:latin typeface="Arial Unicode MS"/>
                <a:cs typeface="Arial Unicode MS"/>
              </a:rPr>
              <a:t>25  +3  </a:t>
            </a:r>
            <a:r>
              <a:rPr lang="en-US" sz="2800" dirty="0">
                <a:latin typeface="Arial Unicode MS"/>
                <a:cs typeface="Arial Unicode MS"/>
              </a:rPr>
              <a:t>=  </a:t>
            </a:r>
            <a:r>
              <a:rPr lang="en-US" sz="2800" dirty="0" smtClean="0">
                <a:latin typeface="Arial Unicode MS"/>
                <a:cs typeface="Arial Unicode MS"/>
              </a:rPr>
              <a:t>28</a:t>
            </a:r>
            <a:br>
              <a:rPr lang="en-US" sz="2800" dirty="0" smtClean="0">
                <a:latin typeface="Arial Unicode MS"/>
                <a:cs typeface="Arial Unicode MS"/>
              </a:rPr>
            </a:br>
            <a:r>
              <a:rPr lang="th-TH" sz="2800" dirty="0" smtClean="0">
                <a:latin typeface="Arial Unicode MS"/>
                <a:cs typeface="Arial Unicode MS"/>
              </a:rPr>
              <a:t>สร.เอราวัณ	</a:t>
            </a:r>
            <a:r>
              <a:rPr lang="en-US" sz="2800" dirty="0" smtClean="0">
                <a:latin typeface="Arial Unicode MS"/>
                <a:cs typeface="Arial Unicode MS"/>
              </a:rPr>
              <a:t>         </a:t>
            </a:r>
            <a:r>
              <a:rPr lang="th-TH" sz="2800" dirty="0" smtClean="0">
                <a:latin typeface="Arial Unicode MS"/>
                <a:cs typeface="Arial Unicode MS"/>
              </a:rPr>
              <a:t>จาก  </a:t>
            </a:r>
            <a:r>
              <a:rPr lang="en-US" sz="2800" dirty="0" smtClean="0">
                <a:latin typeface="Arial Unicode MS"/>
                <a:cs typeface="Arial Unicode MS"/>
              </a:rPr>
              <a:t>5   +3  </a:t>
            </a:r>
            <a:r>
              <a:rPr lang="en-US" sz="2800" dirty="0">
                <a:latin typeface="Arial Unicode MS"/>
                <a:cs typeface="Arial Unicode MS"/>
              </a:rPr>
              <a:t>=  </a:t>
            </a:r>
            <a:r>
              <a:rPr lang="en-US" sz="2800" dirty="0" smtClean="0">
                <a:latin typeface="Arial Unicode MS"/>
                <a:cs typeface="Arial Unicode MS"/>
              </a:rPr>
              <a:t>8</a:t>
            </a:r>
            <a:br>
              <a:rPr lang="en-US" sz="2800" dirty="0" smtClean="0">
                <a:latin typeface="Arial Unicode MS"/>
                <a:cs typeface="Arial Unicode MS"/>
              </a:rPr>
            </a:br>
            <a:r>
              <a:rPr lang="en-US" sz="2800" dirty="0">
                <a:latin typeface="Arial Unicode MS"/>
                <a:cs typeface="Arial Unicode MS"/>
              </a:rPr>
              <a:t/>
            </a:r>
            <a:br>
              <a:rPr lang="en-US" sz="2800" dirty="0">
                <a:latin typeface="Arial Unicode MS"/>
                <a:cs typeface="Arial Unicode MS"/>
              </a:rPr>
            </a:br>
            <a:endParaRPr lang="en-US" sz="2800" dirty="0">
              <a:latin typeface="Arial Unicode MS"/>
              <a:cs typeface="Arial Unicode M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38105"/>
            <a:ext cx="6288315" cy="129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34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731562"/>
            <a:ext cx="9144000" cy="4882477"/>
          </a:xfrm>
        </p:spPr>
        <p:txBody>
          <a:bodyPr>
            <a:noAutofit/>
          </a:bodyPr>
          <a:lstStyle/>
          <a:p>
            <a:pPr algn="ctr"/>
            <a:r>
              <a:rPr lang="th-TH" sz="4400" dirty="0" smtClean="0">
                <a:latin typeface="Arial Unicode MS"/>
                <a:cs typeface="Arial Unicode MS"/>
              </a:rPr>
              <a:t>ยกระดับสโมสรให้มีขนาดใหญ่ขึ้น</a:t>
            </a:r>
            <a:br>
              <a:rPr lang="th-TH" sz="4400" dirty="0" smtClean="0">
                <a:latin typeface="Arial Unicode MS"/>
                <a:cs typeface="Arial Unicode MS"/>
              </a:rPr>
            </a:br>
            <a:r>
              <a:rPr lang="th-TH" sz="4400" dirty="0" smtClean="0">
                <a:latin typeface="Arial Unicode MS"/>
                <a:cs typeface="Arial Unicode MS"/>
              </a:rPr>
              <a:t>   </a:t>
            </a:r>
            <a:r>
              <a:rPr lang="en-US" sz="36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1-10 </a:t>
            </a:r>
            <a:r>
              <a:rPr lang="th-TH" sz="36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คน เดิม </a:t>
            </a:r>
            <a:r>
              <a:rPr lang="en-US" sz="36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14 </a:t>
            </a:r>
            <a:r>
              <a:rPr lang="th-TH" sz="36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สโมสร  ปัจจุบัน </a:t>
            </a:r>
            <a:r>
              <a:rPr lang="en-US" sz="36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11 </a:t>
            </a:r>
            <a:r>
              <a:rPr lang="th-TH" sz="36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สโมสร</a:t>
            </a:r>
            <a:br>
              <a:rPr lang="th-TH" sz="3600" dirty="0" smtClean="0">
                <a:solidFill>
                  <a:srgbClr val="FFFF00"/>
                </a:solidFill>
                <a:latin typeface="Arial Unicode MS"/>
                <a:cs typeface="Arial Unicode MS"/>
              </a:rPr>
            </a:br>
            <a:r>
              <a:rPr lang="th-TH" sz="3600" dirty="0" smtClean="0">
                <a:latin typeface="Arial Unicode MS"/>
                <a:cs typeface="Arial Unicode MS"/>
              </a:rPr>
              <a:t> </a:t>
            </a:r>
            <a:r>
              <a:rPr lang="en-US" sz="3600" dirty="0" smtClean="0">
                <a:latin typeface="Arial Unicode MS"/>
                <a:cs typeface="Arial Unicode MS"/>
              </a:rPr>
              <a:t>11-15 </a:t>
            </a:r>
            <a:r>
              <a:rPr lang="th-TH" sz="3600" dirty="0" smtClean="0">
                <a:latin typeface="Arial Unicode MS"/>
                <a:cs typeface="Arial Unicode MS"/>
              </a:rPr>
              <a:t>คน  เดิม </a:t>
            </a:r>
            <a:r>
              <a:rPr lang="en-US" sz="3600" dirty="0" smtClean="0">
                <a:latin typeface="Arial Unicode MS"/>
                <a:cs typeface="Arial Unicode MS"/>
              </a:rPr>
              <a:t>12 </a:t>
            </a:r>
            <a:r>
              <a:rPr lang="th-TH" sz="3600" dirty="0" smtClean="0">
                <a:latin typeface="Arial Unicode MS"/>
                <a:cs typeface="Arial Unicode MS"/>
              </a:rPr>
              <a:t>สโมสร  ปัจจุบัน </a:t>
            </a:r>
            <a:r>
              <a:rPr lang="en-US" sz="3600" dirty="0" smtClean="0">
                <a:latin typeface="Arial Unicode MS"/>
                <a:cs typeface="Arial Unicode MS"/>
              </a:rPr>
              <a:t>16 </a:t>
            </a:r>
            <a:r>
              <a:rPr lang="th-TH" sz="3600" dirty="0">
                <a:latin typeface="Arial Unicode MS"/>
                <a:cs typeface="Arial Unicode MS"/>
              </a:rPr>
              <a:t>สโมสร</a:t>
            </a:r>
            <a:r>
              <a:rPr lang="en-US" sz="3600" dirty="0" smtClean="0">
                <a:latin typeface="Arial Unicode MS"/>
                <a:cs typeface="Arial Unicode MS"/>
              </a:rPr>
              <a:t/>
            </a:r>
            <a:br>
              <a:rPr lang="en-US" sz="3600" dirty="0" smtClean="0">
                <a:latin typeface="Arial Unicode MS"/>
                <a:cs typeface="Arial Unicode MS"/>
              </a:rPr>
            </a:br>
            <a:r>
              <a:rPr lang="th-TH" sz="3600" dirty="0" smtClean="0">
                <a:latin typeface="Arial Unicode MS"/>
                <a:cs typeface="Arial Unicode MS"/>
              </a:rPr>
              <a:t>  </a:t>
            </a:r>
            <a:r>
              <a:rPr lang="en-US" sz="3600" dirty="0" smtClean="0">
                <a:latin typeface="Arial Unicode MS"/>
                <a:cs typeface="Arial Unicode MS"/>
              </a:rPr>
              <a:t>16-20 </a:t>
            </a:r>
            <a:r>
              <a:rPr lang="th-TH" sz="3600" dirty="0">
                <a:latin typeface="Arial Unicode MS"/>
                <a:cs typeface="Arial Unicode MS"/>
              </a:rPr>
              <a:t>คน </a:t>
            </a:r>
            <a:r>
              <a:rPr lang="th-TH" sz="3600" dirty="0" smtClean="0">
                <a:latin typeface="Arial Unicode MS"/>
                <a:cs typeface="Arial Unicode MS"/>
              </a:rPr>
              <a:t>เดิม </a:t>
            </a:r>
            <a:r>
              <a:rPr lang="en-US" sz="3600" dirty="0" smtClean="0">
                <a:latin typeface="Arial Unicode MS"/>
                <a:cs typeface="Arial Unicode MS"/>
              </a:rPr>
              <a:t>20 </a:t>
            </a:r>
            <a:r>
              <a:rPr lang="th-TH" sz="3600" dirty="0" smtClean="0">
                <a:latin typeface="Arial Unicode MS"/>
                <a:cs typeface="Arial Unicode MS"/>
              </a:rPr>
              <a:t>สโมสร   ปัจจุบัน </a:t>
            </a:r>
            <a:r>
              <a:rPr lang="en-US" sz="3600" dirty="0" smtClean="0">
                <a:latin typeface="Arial Unicode MS"/>
                <a:cs typeface="Arial Unicode MS"/>
              </a:rPr>
              <a:t>16 </a:t>
            </a:r>
            <a:r>
              <a:rPr lang="th-TH" sz="3600" dirty="0" smtClean="0">
                <a:latin typeface="Arial Unicode MS"/>
                <a:cs typeface="Arial Unicode MS"/>
              </a:rPr>
              <a:t>สโมสร </a:t>
            </a:r>
            <a:br>
              <a:rPr lang="th-TH" sz="3600" dirty="0" smtClean="0">
                <a:latin typeface="Arial Unicode MS"/>
                <a:cs typeface="Arial Unicode MS"/>
              </a:rPr>
            </a:br>
            <a:r>
              <a:rPr lang="th-TH" sz="3600" dirty="0" smtClean="0">
                <a:latin typeface="Arial Unicode MS"/>
                <a:cs typeface="Arial Unicode MS"/>
              </a:rPr>
              <a:t>  </a:t>
            </a:r>
            <a:r>
              <a:rPr lang="en-US" sz="3600" dirty="0" smtClean="0">
                <a:latin typeface="Arial Unicode MS"/>
                <a:cs typeface="Arial Unicode MS"/>
              </a:rPr>
              <a:t>21-25 </a:t>
            </a:r>
            <a:r>
              <a:rPr lang="th-TH" sz="3600" dirty="0" smtClean="0">
                <a:latin typeface="Arial Unicode MS"/>
                <a:cs typeface="Arial Unicode MS"/>
              </a:rPr>
              <a:t>คน เดิม </a:t>
            </a:r>
            <a:r>
              <a:rPr lang="en-US" sz="3600" dirty="0" smtClean="0">
                <a:latin typeface="Arial Unicode MS"/>
                <a:cs typeface="Arial Unicode MS"/>
              </a:rPr>
              <a:t>21 </a:t>
            </a:r>
            <a:r>
              <a:rPr lang="th-TH" sz="3600" dirty="0" smtClean="0">
                <a:latin typeface="Arial Unicode MS"/>
                <a:cs typeface="Arial Unicode MS"/>
              </a:rPr>
              <a:t>สโมสร   ปัจจุบัน </a:t>
            </a:r>
            <a:r>
              <a:rPr lang="en-US" sz="3600" dirty="0" smtClean="0">
                <a:latin typeface="Arial Unicode MS"/>
                <a:cs typeface="Arial Unicode MS"/>
              </a:rPr>
              <a:t>16 </a:t>
            </a:r>
            <a:r>
              <a:rPr lang="th-TH" sz="3600" dirty="0" smtClean="0">
                <a:latin typeface="Arial Unicode MS"/>
                <a:cs typeface="Arial Unicode MS"/>
              </a:rPr>
              <a:t>สโมสร</a:t>
            </a:r>
            <a:r>
              <a:rPr lang="en-US" sz="3600" dirty="0">
                <a:latin typeface="Arial Unicode MS"/>
                <a:cs typeface="Arial Unicode MS"/>
              </a:rPr>
              <a:t/>
            </a:r>
            <a:br>
              <a:rPr lang="en-US" sz="3600" dirty="0">
                <a:latin typeface="Arial Unicode MS"/>
                <a:cs typeface="Arial Unicode MS"/>
              </a:rPr>
            </a:br>
            <a:r>
              <a:rPr lang="en-US" sz="3600" dirty="0" smtClean="0">
                <a:latin typeface="Arial Unicode MS"/>
                <a:cs typeface="Arial Unicode MS"/>
              </a:rPr>
              <a:t> </a:t>
            </a:r>
            <a:r>
              <a:rPr lang="th-TH" sz="3600" dirty="0" smtClean="0">
                <a:latin typeface="Arial Unicode MS"/>
                <a:cs typeface="Arial Unicode MS"/>
              </a:rPr>
              <a:t>  </a:t>
            </a:r>
            <a:r>
              <a:rPr lang="en-US" sz="36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26-50 </a:t>
            </a:r>
            <a:r>
              <a:rPr lang="th-TH" sz="36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คน เดิม </a:t>
            </a:r>
            <a:r>
              <a:rPr lang="en-US" sz="36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30 </a:t>
            </a:r>
            <a:r>
              <a:rPr lang="th-TH" sz="36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สโมสร   ปัจจุบัน </a:t>
            </a:r>
            <a:r>
              <a:rPr lang="en-US" sz="36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39 </a:t>
            </a:r>
            <a:r>
              <a:rPr lang="th-TH" sz="36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สโมสร</a:t>
            </a:r>
            <a:r>
              <a:rPr lang="th-TH" sz="3600" dirty="0" smtClean="0">
                <a:latin typeface="Arial Unicode MS"/>
                <a:cs typeface="Arial Unicode MS"/>
              </a:rPr>
              <a:t/>
            </a:r>
            <a:br>
              <a:rPr lang="th-TH" sz="3600" dirty="0" smtClean="0">
                <a:latin typeface="Arial Unicode MS"/>
                <a:cs typeface="Arial Unicode MS"/>
              </a:rPr>
            </a:br>
            <a:r>
              <a:rPr lang="en-US" sz="3600" dirty="0" smtClean="0">
                <a:latin typeface="Arial Unicode MS"/>
                <a:cs typeface="Arial Unicode MS"/>
              </a:rPr>
              <a:t>    </a:t>
            </a:r>
            <a:r>
              <a:rPr lang="th-TH" sz="3600" dirty="0" smtClean="0">
                <a:latin typeface="Arial Unicode MS"/>
                <a:cs typeface="Arial Unicode MS"/>
              </a:rPr>
              <a:t>      </a:t>
            </a:r>
            <a:r>
              <a:rPr lang="th-TH" sz="3200" dirty="0" smtClean="0">
                <a:latin typeface="Arial Unicode MS"/>
                <a:cs typeface="Arial Unicode MS"/>
              </a:rPr>
              <a:t> </a:t>
            </a:r>
            <a:r>
              <a:rPr lang="en-US" sz="3200" dirty="0" smtClean="0">
                <a:latin typeface="Arial Unicode MS"/>
                <a:cs typeface="Arial Unicode MS"/>
              </a:rPr>
              <a:t>51+ </a:t>
            </a:r>
            <a:r>
              <a:rPr lang="th-TH" sz="3200" dirty="0">
                <a:latin typeface="Arial Unicode MS"/>
                <a:cs typeface="Arial Unicode MS"/>
              </a:rPr>
              <a:t>คน </a:t>
            </a:r>
            <a:r>
              <a:rPr lang="th-TH" sz="3200" dirty="0" smtClean="0">
                <a:latin typeface="Arial Unicode MS"/>
                <a:cs typeface="Arial Unicode MS"/>
              </a:rPr>
              <a:t>เดิม </a:t>
            </a:r>
            <a:r>
              <a:rPr lang="en-US" sz="3200" dirty="0" smtClean="0">
                <a:latin typeface="Arial Unicode MS"/>
                <a:cs typeface="Arial Unicode MS"/>
              </a:rPr>
              <a:t>4 </a:t>
            </a:r>
            <a:r>
              <a:rPr lang="th-TH" sz="3200" dirty="0" smtClean="0">
                <a:latin typeface="Arial Unicode MS"/>
                <a:cs typeface="Arial Unicode MS"/>
              </a:rPr>
              <a:t>สโมสร    </a:t>
            </a:r>
            <a:r>
              <a:rPr lang="th-TH" sz="3600" dirty="0" smtClean="0">
                <a:latin typeface="Arial Unicode MS"/>
                <a:cs typeface="Arial Unicode MS"/>
              </a:rPr>
              <a:t>ปัจจุบัน </a:t>
            </a:r>
            <a:r>
              <a:rPr lang="en-US" sz="3600" dirty="0">
                <a:latin typeface="Arial Unicode MS"/>
                <a:cs typeface="Arial Unicode MS"/>
              </a:rPr>
              <a:t>3</a:t>
            </a:r>
            <a:r>
              <a:rPr lang="en-US" sz="3600" dirty="0" smtClean="0">
                <a:latin typeface="Arial Unicode MS"/>
                <a:cs typeface="Arial Unicode MS"/>
              </a:rPr>
              <a:t> </a:t>
            </a:r>
            <a:r>
              <a:rPr lang="th-TH" sz="3600" dirty="0">
                <a:latin typeface="Arial Unicode MS"/>
                <a:cs typeface="Arial Unicode MS"/>
              </a:rPr>
              <a:t>สโมสร</a:t>
            </a:r>
            <a:endParaRPr lang="en-US" sz="3600" dirty="0">
              <a:solidFill>
                <a:srgbClr val="CCFFCC"/>
              </a:solidFill>
              <a:latin typeface="Arial Unicode MS"/>
              <a:cs typeface="Arial Unicode M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38105"/>
            <a:ext cx="6288315" cy="129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46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2" y="1731562"/>
            <a:ext cx="8090621" cy="5126437"/>
          </a:xfrm>
        </p:spPr>
        <p:txBody>
          <a:bodyPr>
            <a:normAutofit fontScale="90000"/>
          </a:bodyPr>
          <a:lstStyle/>
          <a:p>
            <a:r>
              <a:rPr lang="th-TH" dirty="0" smtClean="0">
                <a:latin typeface="Arial Unicode MS"/>
                <a:cs typeface="Arial Unicode MS"/>
              </a:rPr>
              <a:t>ยก</a:t>
            </a:r>
            <a:r>
              <a:rPr lang="th-TH" dirty="0">
                <a:latin typeface="Arial Unicode MS"/>
                <a:cs typeface="Arial Unicode MS"/>
              </a:rPr>
              <a:t>ระดับสโมสรที่มีสมาชิกต่ำกว่า </a:t>
            </a:r>
            <a:r>
              <a:rPr lang="en-US" dirty="0">
                <a:latin typeface="Arial Unicode MS"/>
                <a:cs typeface="Arial Unicode MS"/>
              </a:rPr>
              <a:t>10 </a:t>
            </a:r>
            <a:r>
              <a:rPr lang="th-TH" dirty="0">
                <a:latin typeface="Arial Unicode MS"/>
                <a:cs typeface="Arial Unicode MS"/>
              </a:rPr>
              <a:t>คน</a:t>
            </a:r>
            <a:br>
              <a:rPr lang="th-TH" dirty="0">
                <a:latin typeface="Arial Unicode MS"/>
                <a:cs typeface="Arial Unicode MS"/>
              </a:rPr>
            </a:br>
            <a:r>
              <a:rPr lang="th-TH" dirty="0" smtClean="0">
                <a:latin typeface="Arial Unicode MS"/>
                <a:cs typeface="Arial Unicode MS"/>
              </a:rPr>
              <a:t> </a:t>
            </a:r>
            <a:r>
              <a:rPr lang="th-TH" dirty="0">
                <a:latin typeface="Arial Unicode MS"/>
                <a:cs typeface="Arial Unicode MS"/>
              </a:rPr>
              <a:t>ให้เป็นสโมสรที่มีสมาชิก </a:t>
            </a:r>
            <a:r>
              <a:rPr lang="en-US" dirty="0">
                <a:latin typeface="Arial Unicode MS"/>
                <a:cs typeface="Arial Unicode MS"/>
              </a:rPr>
              <a:t>11 </a:t>
            </a:r>
            <a:r>
              <a:rPr lang="th-TH" dirty="0">
                <a:latin typeface="Arial Unicode MS"/>
                <a:cs typeface="Arial Unicode MS"/>
              </a:rPr>
              <a:t>คนขึ้นไป</a:t>
            </a:r>
            <a:r>
              <a:rPr lang="en-US" dirty="0">
                <a:latin typeface="Arial Unicode MS"/>
                <a:cs typeface="Arial Unicode MS"/>
              </a:rPr>
              <a:t/>
            </a:r>
            <a:br>
              <a:rPr lang="en-US" dirty="0">
                <a:latin typeface="Arial Unicode MS"/>
                <a:cs typeface="Arial Unicode MS"/>
              </a:rPr>
            </a:br>
            <a:r>
              <a:rPr lang="en-US" dirty="0" smtClean="0">
                <a:latin typeface="Arial Unicode MS"/>
                <a:cs typeface="Arial Unicode MS"/>
              </a:rPr>
              <a:t>   </a:t>
            </a:r>
            <a:r>
              <a:rPr lang="en-US" sz="4900" dirty="0" smtClean="0">
                <a:latin typeface="Arial Unicode MS"/>
                <a:cs typeface="Arial Unicode MS"/>
              </a:rPr>
              <a:t> </a:t>
            </a:r>
            <a:r>
              <a:rPr lang="th-TH" sz="49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จาก </a:t>
            </a:r>
            <a:r>
              <a:rPr lang="en-US" sz="49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14 </a:t>
            </a:r>
            <a:r>
              <a:rPr lang="th-TH" sz="4900" dirty="0">
                <a:solidFill>
                  <a:srgbClr val="FFFF00"/>
                </a:solidFill>
                <a:latin typeface="Arial Unicode MS"/>
                <a:cs typeface="Arial Unicode MS"/>
              </a:rPr>
              <a:t>สโมสร </a:t>
            </a:r>
            <a:r>
              <a:rPr lang="th-TH" sz="49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เหลือ </a:t>
            </a:r>
            <a:r>
              <a:rPr lang="en-US" sz="49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11 </a:t>
            </a:r>
            <a:r>
              <a:rPr lang="th-TH" sz="4900" dirty="0">
                <a:solidFill>
                  <a:srgbClr val="FFFF00"/>
                </a:solidFill>
                <a:latin typeface="Arial Unicode MS"/>
                <a:cs typeface="Arial Unicode MS"/>
              </a:rPr>
              <a:t>สโมสร </a:t>
            </a:r>
            <a:r>
              <a:rPr lang="th-TH" dirty="0" smtClean="0">
                <a:latin typeface="Arial Unicode MS"/>
                <a:cs typeface="Arial Unicode MS"/>
              </a:rPr>
              <a:t/>
            </a:r>
            <a:br>
              <a:rPr lang="th-TH" dirty="0" smtClean="0">
                <a:latin typeface="Arial Unicode MS"/>
                <a:cs typeface="Arial Unicode MS"/>
              </a:rPr>
            </a:br>
            <a:r>
              <a:rPr lang="th-TH" dirty="0" smtClean="0">
                <a:latin typeface="Arial Unicode MS"/>
                <a:cs typeface="Arial Unicode MS"/>
              </a:rPr>
              <a:t>   </a:t>
            </a:r>
            <a:r>
              <a:rPr lang="th-TH" sz="3600" dirty="0" smtClean="0">
                <a:latin typeface="Arial Unicode MS"/>
                <a:cs typeface="Arial Unicode MS"/>
              </a:rPr>
              <a:t>สร.เพชรบุรี   </a:t>
            </a:r>
            <a:r>
              <a:rPr lang="en-US" sz="3600" dirty="0" smtClean="0">
                <a:latin typeface="Arial Unicode MS"/>
                <a:cs typeface="Arial Unicode MS"/>
              </a:rPr>
              <a:t>            </a:t>
            </a:r>
            <a:r>
              <a:rPr lang="th-TH" sz="3600" dirty="0">
                <a:latin typeface="Arial Unicode MS"/>
                <a:cs typeface="Arial Unicode MS"/>
              </a:rPr>
              <a:t>จาก </a:t>
            </a:r>
            <a:r>
              <a:rPr lang="en-US" sz="3600" dirty="0">
                <a:latin typeface="Arial Unicode MS"/>
                <a:cs typeface="Arial Unicode MS"/>
              </a:rPr>
              <a:t>10 +5  = </a:t>
            </a:r>
            <a:r>
              <a:rPr lang="en-US" sz="3600" dirty="0" smtClean="0">
                <a:latin typeface="Arial Unicode MS"/>
                <a:cs typeface="Arial Unicode MS"/>
              </a:rPr>
              <a:t>15</a:t>
            </a:r>
            <a:br>
              <a:rPr lang="en-US" sz="3600" dirty="0" smtClean="0">
                <a:latin typeface="Arial Unicode MS"/>
                <a:cs typeface="Arial Unicode MS"/>
              </a:rPr>
            </a:br>
            <a:r>
              <a:rPr lang="th-TH" sz="3600" dirty="0" smtClean="0">
                <a:latin typeface="Arial Unicode MS"/>
                <a:cs typeface="Arial Unicode MS"/>
              </a:rPr>
              <a:t>    สร.หลัก</a:t>
            </a:r>
            <a:r>
              <a:rPr lang="th-TH" sz="3600" dirty="0">
                <a:latin typeface="Arial Unicode MS"/>
                <a:cs typeface="Arial Unicode MS"/>
              </a:rPr>
              <a:t>ห้า</a:t>
            </a:r>
            <a:r>
              <a:rPr lang="en-US" sz="3600" dirty="0">
                <a:latin typeface="Arial Unicode MS"/>
                <a:cs typeface="Arial Unicode MS"/>
              </a:rPr>
              <a:t>-</a:t>
            </a:r>
            <a:r>
              <a:rPr lang="th-TH" sz="3600" dirty="0">
                <a:latin typeface="Arial Unicode MS"/>
                <a:cs typeface="Arial Unicode MS"/>
              </a:rPr>
              <a:t>ดำเนิน</a:t>
            </a:r>
            <a:r>
              <a:rPr lang="en-US" sz="3600" dirty="0">
                <a:latin typeface="Arial Unicode MS"/>
                <a:cs typeface="Arial Unicode MS"/>
              </a:rPr>
              <a:t>     </a:t>
            </a:r>
            <a:r>
              <a:rPr lang="th-TH" sz="3600" dirty="0">
                <a:latin typeface="Arial Unicode MS"/>
                <a:cs typeface="Arial Unicode MS"/>
              </a:rPr>
              <a:t>จาก </a:t>
            </a:r>
            <a:r>
              <a:rPr lang="en-US" sz="3600" dirty="0">
                <a:latin typeface="Arial Unicode MS"/>
                <a:cs typeface="Arial Unicode MS"/>
              </a:rPr>
              <a:t>10 +4  =  14</a:t>
            </a:r>
            <a:br>
              <a:rPr lang="en-US" sz="3600" dirty="0">
                <a:latin typeface="Arial Unicode MS"/>
                <a:cs typeface="Arial Unicode MS"/>
              </a:rPr>
            </a:br>
            <a:r>
              <a:rPr lang="th-TH" sz="3600" dirty="0" smtClean="0">
                <a:latin typeface="Arial Unicode MS"/>
                <a:cs typeface="Arial Unicode MS"/>
              </a:rPr>
              <a:t>     สร.นคร</a:t>
            </a:r>
            <a:r>
              <a:rPr lang="th-TH" sz="3600" dirty="0">
                <a:latin typeface="Arial Unicode MS"/>
                <a:cs typeface="Arial Unicode MS"/>
              </a:rPr>
              <a:t>ศรีวีรไทย  </a:t>
            </a:r>
            <a:r>
              <a:rPr lang="en-US" sz="3600" dirty="0">
                <a:latin typeface="Arial Unicode MS"/>
                <a:cs typeface="Arial Unicode MS"/>
              </a:rPr>
              <a:t>    </a:t>
            </a:r>
            <a:r>
              <a:rPr lang="th-TH" sz="3600" dirty="0">
                <a:latin typeface="Arial Unicode MS"/>
                <a:cs typeface="Arial Unicode MS"/>
              </a:rPr>
              <a:t>จาก </a:t>
            </a:r>
            <a:r>
              <a:rPr lang="en-US" sz="3600" dirty="0">
                <a:latin typeface="Arial Unicode MS"/>
                <a:cs typeface="Arial Unicode MS"/>
              </a:rPr>
              <a:t>  9 +3  </a:t>
            </a:r>
            <a:r>
              <a:rPr lang="en-US" sz="3600" dirty="0" smtClean="0">
                <a:latin typeface="Arial Unicode MS"/>
                <a:cs typeface="Arial Unicode MS"/>
              </a:rPr>
              <a:t>=  12</a:t>
            </a:r>
            <a:r>
              <a:rPr lang="en-US" sz="3600" dirty="0">
                <a:latin typeface="Arial Unicode MS"/>
                <a:cs typeface="Arial Unicode MS"/>
              </a:rPr>
              <a:t/>
            </a:r>
            <a:br>
              <a:rPr lang="en-US" sz="3600" dirty="0">
                <a:latin typeface="Arial Unicode MS"/>
                <a:cs typeface="Arial Unicode MS"/>
              </a:rPr>
            </a:br>
            <a:r>
              <a:rPr lang="th-TH" sz="3600" dirty="0" smtClean="0">
                <a:latin typeface="Arial Unicode MS"/>
                <a:cs typeface="Arial Unicode MS"/>
              </a:rPr>
              <a:t/>
            </a:r>
            <a:br>
              <a:rPr lang="th-TH" sz="3600" dirty="0" smtClean="0">
                <a:latin typeface="Arial Unicode MS"/>
                <a:cs typeface="Arial Unicode MS"/>
              </a:rPr>
            </a:br>
            <a:r>
              <a:rPr lang="th-TH" dirty="0">
                <a:latin typeface="Arial Unicode MS"/>
                <a:cs typeface="Arial Unicode MS"/>
              </a:rPr>
              <a:t>ยกระดับสโมสรที่มี</a:t>
            </a:r>
            <a:r>
              <a:rPr lang="th-TH" dirty="0" smtClean="0">
                <a:latin typeface="Arial Unicode MS"/>
                <a:cs typeface="Arial Unicode MS"/>
              </a:rPr>
              <a:t>สมาชิก </a:t>
            </a:r>
            <a:r>
              <a:rPr lang="en-US" dirty="0" smtClean="0">
                <a:latin typeface="Arial Unicode MS"/>
                <a:cs typeface="Arial Unicode MS"/>
              </a:rPr>
              <a:t>26 </a:t>
            </a:r>
            <a:r>
              <a:rPr lang="th-TH" dirty="0" smtClean="0">
                <a:latin typeface="Arial Unicode MS"/>
                <a:cs typeface="Arial Unicode MS"/>
              </a:rPr>
              <a:t>คน ขึ้นไป </a:t>
            </a:r>
            <a:br>
              <a:rPr lang="th-TH" dirty="0" smtClean="0">
                <a:latin typeface="Arial Unicode MS"/>
                <a:cs typeface="Arial Unicode MS"/>
              </a:rPr>
            </a:br>
            <a:r>
              <a:rPr lang="th-TH" dirty="0" smtClean="0">
                <a:latin typeface="Arial Unicode MS"/>
                <a:cs typeface="Arial Unicode MS"/>
              </a:rPr>
              <a:t>    </a:t>
            </a:r>
            <a:r>
              <a:rPr lang="th-TH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 </a:t>
            </a:r>
            <a:r>
              <a:rPr lang="th-TH" sz="49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จาก </a:t>
            </a:r>
            <a:r>
              <a:rPr lang="en-US" sz="49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34 </a:t>
            </a:r>
            <a:r>
              <a:rPr lang="th-TH" sz="49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สโมสร เป็น </a:t>
            </a:r>
            <a:r>
              <a:rPr lang="en-US" sz="49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42 </a:t>
            </a:r>
            <a:r>
              <a:rPr lang="th-TH" sz="49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สโมสร </a:t>
            </a:r>
            <a:r>
              <a:rPr lang="en-US" sz="5300" dirty="0" smtClean="0">
                <a:latin typeface="Arial Unicode MS"/>
                <a:cs typeface="Arial Unicode MS"/>
              </a:rPr>
              <a:t/>
            </a:r>
            <a:br>
              <a:rPr lang="en-US" sz="5300" dirty="0" smtClean="0">
                <a:latin typeface="Arial Unicode MS"/>
                <a:cs typeface="Arial Unicode MS"/>
              </a:rPr>
            </a:br>
            <a:endParaRPr lang="en-US" sz="4400" dirty="0">
              <a:latin typeface="Arial Unicode MS"/>
              <a:cs typeface="Arial Unicode M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38105"/>
            <a:ext cx="6288315" cy="129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934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617735"/>
            <a:ext cx="9144000" cy="3175357"/>
          </a:xfrm>
        </p:spPr>
        <p:txBody>
          <a:bodyPr>
            <a:noAutofit/>
          </a:bodyPr>
          <a:lstStyle/>
          <a:p>
            <a:pPr algn="ctr"/>
            <a:r>
              <a:rPr lang="th-TH" sz="4400" dirty="0" smtClean="0">
                <a:latin typeface="Arial Unicode MS"/>
                <a:cs typeface="Arial Unicode MS"/>
              </a:rPr>
              <a:t>เพิ่มสัดส่วนสมาชิกสุภาพสตรีได้มากขึ้น</a:t>
            </a:r>
            <a:br>
              <a:rPr lang="th-TH" sz="4400" dirty="0" smtClean="0">
                <a:latin typeface="Arial Unicode MS"/>
                <a:cs typeface="Arial Unicode MS"/>
              </a:rPr>
            </a:br>
            <a:r>
              <a:rPr lang="th-TH" sz="4400" dirty="0" smtClean="0">
                <a:latin typeface="Arial Unicode MS"/>
                <a:cs typeface="Arial Unicode MS"/>
              </a:rPr>
              <a:t>จากเดิม </a:t>
            </a:r>
            <a:r>
              <a:rPr lang="en-US" sz="4400" dirty="0" smtClean="0">
                <a:latin typeface="Arial Unicode MS"/>
                <a:cs typeface="Arial Unicode MS"/>
              </a:rPr>
              <a:t>37.2</a:t>
            </a:r>
            <a:r>
              <a:rPr lang="is-IS" sz="4400" dirty="0" smtClean="0">
                <a:latin typeface="Arial Unicode MS"/>
                <a:cs typeface="Arial Unicode MS"/>
              </a:rPr>
              <a:t>%</a:t>
            </a:r>
            <a:br>
              <a:rPr lang="is-IS" sz="4400" dirty="0" smtClean="0">
                <a:latin typeface="Arial Unicode MS"/>
                <a:cs typeface="Arial Unicode MS"/>
              </a:rPr>
            </a:br>
            <a:r>
              <a:rPr lang="th-TH" sz="60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ขณะนี้</a:t>
            </a:r>
            <a:r>
              <a:rPr lang="en-US" sz="60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 39.4</a:t>
            </a:r>
            <a:r>
              <a:rPr lang="is-IS" sz="60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%</a:t>
            </a:r>
            <a:endParaRPr lang="en-US" sz="6000" dirty="0">
              <a:solidFill>
                <a:srgbClr val="FFFF00"/>
              </a:solidFill>
              <a:latin typeface="Arial Unicode MS"/>
              <a:cs typeface="Arial Unicode M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38105"/>
            <a:ext cx="6288315" cy="129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217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2" y="5638799"/>
            <a:ext cx="9156852" cy="12045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609611" cy="533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052" y="685800"/>
            <a:ext cx="8169348" cy="91440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236838"/>
              </p:ext>
            </p:extLst>
          </p:nvPr>
        </p:nvGraphicFramePr>
        <p:xfrm>
          <a:off x="457200" y="1600200"/>
          <a:ext cx="8077200" cy="4038605"/>
        </p:xfrm>
        <a:graphic>
          <a:graphicData uri="http://schemas.openxmlformats.org/drawingml/2006/table">
            <a:tbl>
              <a:tblPr/>
              <a:tblGrid>
                <a:gridCol w="1284066"/>
                <a:gridCol w="3218295"/>
                <a:gridCol w="907839"/>
                <a:gridCol w="1447800"/>
                <a:gridCol w="1219200"/>
              </a:tblGrid>
              <a:tr h="8408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2017-18  Goal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Clubs with</a:t>
                      </a:r>
                    </a:p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Goals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423988" fontAlgn="ctr">
                        <a:tabLst/>
                      </a:pPr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Goals</a:t>
                      </a:r>
                    </a:p>
                    <a:p>
                      <a:pPr algn="ctr" fontAlgn="ctr">
                        <a:tabLst/>
                      </a:pPr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Achievement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Goals Set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</a:tr>
              <a:tr h="355307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Members &amp; Engagement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Club membership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3C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2,447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3C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2,678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3C6"/>
                    </a:solidFill>
                  </a:tcPr>
                </a:tc>
              </a:tr>
              <a:tr h="3553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District conference attendance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119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770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3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District training participation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3C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197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3C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721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3C6"/>
                    </a:solidFill>
                  </a:tcPr>
                </a:tc>
              </a:tr>
              <a:tr h="3553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Leadership development participation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177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388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3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New member sponsorship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3C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3C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279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3C6"/>
                    </a:solidFill>
                  </a:tcPr>
                </a:tc>
              </a:tr>
              <a:tr h="3553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Rotarian Action Group participation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199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236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3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Rotary Fellowship participation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3C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155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3C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285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3C6"/>
                    </a:solidFill>
                  </a:tcPr>
                </a:tc>
              </a:tr>
              <a:tr h="3553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Service participation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409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1,782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30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Members &amp; Engagement 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676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3,748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7,139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90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852" y="5653489"/>
            <a:ext cx="9156852" cy="12045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2774"/>
            <a:ext cx="3279014" cy="6702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24000" y="914400"/>
            <a:ext cx="624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362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94565"/>
            <a:ext cx="184731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57835"/>
            <a:ext cx="184731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-186899"/>
            <a:ext cx="226344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263B4C"/>
                </a:solidFill>
                <a:effectLst/>
                <a:latin typeface="Open Sans"/>
              </a:rPr>
              <a:t> 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1905000"/>
            <a:ext cx="5257799" cy="3515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583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02005"/>
            <a:ext cx="7772400" cy="1734829"/>
          </a:xfrm>
        </p:spPr>
        <p:txBody>
          <a:bodyPr>
            <a:noAutofit/>
          </a:bodyPr>
          <a:lstStyle/>
          <a:p>
            <a:pPr lvl="0"/>
            <a:r>
              <a:rPr lang="th-TH" sz="6600" dirty="0">
                <a:latin typeface="Arial Unicode MS"/>
                <a:cs typeface="Arial Unicode MS"/>
              </a:rPr>
              <a:t>เป้าหมายปีนี้ คือ</a:t>
            </a:r>
            <a:r>
              <a:rPr lang="th-TH" sz="6600" dirty="0" smtClean="0">
                <a:latin typeface="Arial Unicode MS"/>
                <a:cs typeface="Arial Unicode MS"/>
              </a:rPr>
              <a:t>อะไร</a:t>
            </a:r>
            <a:endParaRPr lang="en-US" sz="6600" dirty="0">
              <a:latin typeface="Arial Unicode MS"/>
              <a:cs typeface="Arial Unicode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6609" y="2190705"/>
            <a:ext cx="8193394" cy="1247976"/>
          </a:xfrm>
        </p:spPr>
        <p:txBody>
          <a:bodyPr/>
          <a:lstStyle/>
          <a:p>
            <a:r>
              <a:rPr lang="th-TH" dirty="0" smtClean="0">
                <a:latin typeface="Arial Unicode MS"/>
                <a:cs typeface="Arial Unicode MS"/>
              </a:rPr>
              <a:t>ฝ่ายพัฒนาสมาชิกภาพ</a:t>
            </a:r>
            <a:r>
              <a:rPr lang="en-US" dirty="0" smtClean="0">
                <a:latin typeface="Arial Unicode MS"/>
                <a:cs typeface="Arial Unicode MS"/>
              </a:rPr>
              <a:t> </a:t>
            </a:r>
          </a:p>
          <a:p>
            <a:r>
              <a:rPr lang="th-TH" dirty="0" smtClean="0">
                <a:latin typeface="Arial Unicode MS"/>
                <a:cs typeface="Arial Unicode MS"/>
              </a:rPr>
              <a:t>ภาค </a:t>
            </a:r>
            <a:r>
              <a:rPr lang="en-US" dirty="0" smtClean="0">
                <a:latin typeface="Arial Unicode MS"/>
                <a:cs typeface="Arial Unicode MS"/>
              </a:rPr>
              <a:t>3330 </a:t>
            </a:r>
            <a:r>
              <a:rPr lang="th-TH" dirty="0" smtClean="0">
                <a:latin typeface="Arial Unicode MS"/>
                <a:cs typeface="Arial Unicode MS"/>
              </a:rPr>
              <a:t>โรตารีสากล ปีบริหาร </a:t>
            </a:r>
            <a:r>
              <a:rPr lang="en-US" dirty="0" smtClean="0">
                <a:latin typeface="Arial Unicode MS"/>
                <a:cs typeface="Arial Unicode MS"/>
              </a:rPr>
              <a:t>2560-61</a:t>
            </a:r>
            <a:endParaRPr lang="en-US" dirty="0">
              <a:latin typeface="Arial Unicode MS"/>
              <a:cs typeface="Arial Unicode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38105"/>
            <a:ext cx="6288315" cy="129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768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1350" y="2617735"/>
            <a:ext cx="8735491" cy="3794940"/>
          </a:xfrm>
        </p:spPr>
        <p:txBody>
          <a:bodyPr>
            <a:noAutofit/>
          </a:bodyPr>
          <a:lstStyle/>
          <a:p>
            <a:pPr algn="ctr"/>
            <a:r>
              <a:rPr lang="th-TH" sz="4800" dirty="0" smtClean="0">
                <a:latin typeface="Arial Unicode MS"/>
                <a:cs typeface="Arial Unicode MS"/>
              </a:rPr>
              <a:t>เพิ่มสมาชิกสุทธิ </a:t>
            </a:r>
            <a:r>
              <a:rPr lang="en-US" sz="4800" dirty="0" smtClean="0">
                <a:latin typeface="Arial Unicode MS"/>
                <a:cs typeface="Arial Unicode MS"/>
              </a:rPr>
              <a:t>12 %    </a:t>
            </a:r>
            <a:r>
              <a:rPr lang="th-TH" sz="4800" dirty="0" smtClean="0">
                <a:latin typeface="Arial Unicode MS"/>
                <a:cs typeface="Arial Unicode MS"/>
              </a:rPr>
              <a:t/>
            </a:r>
            <a:br>
              <a:rPr lang="th-TH" sz="4800" dirty="0" smtClean="0">
                <a:latin typeface="Arial Unicode MS"/>
                <a:cs typeface="Arial Unicode MS"/>
              </a:rPr>
            </a:br>
            <a:r>
              <a:rPr lang="th-TH" sz="4800" dirty="0" smtClean="0">
                <a:latin typeface="Arial Unicode MS"/>
                <a:cs typeface="Arial Unicode MS"/>
              </a:rPr>
              <a:t>จาก </a:t>
            </a:r>
            <a:r>
              <a:rPr lang="en-US" sz="4800" dirty="0" smtClean="0">
                <a:latin typeface="Arial Unicode MS"/>
                <a:cs typeface="Arial Unicode MS"/>
              </a:rPr>
              <a:t>2,381 </a:t>
            </a:r>
            <a:r>
              <a:rPr lang="th-TH" sz="4800" dirty="0" smtClean="0">
                <a:latin typeface="Arial Unicode MS"/>
                <a:cs typeface="Arial Unicode MS"/>
              </a:rPr>
              <a:t>คน</a:t>
            </a:r>
            <a:r>
              <a:rPr lang="en-US" sz="4800" dirty="0" smtClean="0">
                <a:latin typeface="Arial Unicode MS"/>
                <a:cs typeface="Arial Unicode MS"/>
              </a:rPr>
              <a:t> (1 </a:t>
            </a:r>
            <a:r>
              <a:rPr lang="th-TH" sz="4800" dirty="0" smtClean="0">
                <a:latin typeface="Arial Unicode MS"/>
                <a:cs typeface="Arial Unicode MS"/>
              </a:rPr>
              <a:t>กค. </a:t>
            </a:r>
            <a:r>
              <a:rPr lang="en-US" sz="4800" dirty="0" smtClean="0">
                <a:latin typeface="Arial Unicode MS"/>
                <a:cs typeface="Arial Unicode MS"/>
              </a:rPr>
              <a:t>2560)</a:t>
            </a:r>
            <a:br>
              <a:rPr lang="en-US" sz="4800" dirty="0" smtClean="0">
                <a:latin typeface="Arial Unicode MS"/>
                <a:cs typeface="Arial Unicode MS"/>
              </a:rPr>
            </a:br>
            <a:r>
              <a:rPr lang="th-TH" sz="4800" dirty="0" smtClean="0">
                <a:latin typeface="Arial Unicode MS"/>
                <a:cs typeface="Arial Unicode MS"/>
              </a:rPr>
              <a:t> เป็น </a:t>
            </a:r>
            <a:r>
              <a:rPr lang="en-US" sz="4800" dirty="0" smtClean="0">
                <a:latin typeface="Arial Unicode MS"/>
                <a:cs typeface="Arial Unicode MS"/>
              </a:rPr>
              <a:t> </a:t>
            </a:r>
            <a:br>
              <a:rPr lang="en-US" sz="4800" dirty="0" smtClean="0">
                <a:latin typeface="Arial Unicode MS"/>
                <a:cs typeface="Arial Unicode MS"/>
              </a:rPr>
            </a:br>
            <a:r>
              <a:rPr lang="en-US" sz="4800" dirty="0" smtClean="0">
                <a:latin typeface="Arial Unicode MS"/>
                <a:cs typeface="Arial Unicode MS"/>
              </a:rPr>
              <a:t>2,678 </a:t>
            </a:r>
            <a:r>
              <a:rPr lang="th-TH" sz="4800" dirty="0" smtClean="0">
                <a:latin typeface="Arial Unicode MS"/>
                <a:cs typeface="Arial Unicode MS"/>
              </a:rPr>
              <a:t>คน</a:t>
            </a:r>
            <a:r>
              <a:rPr lang="en-US" sz="4800" dirty="0" smtClean="0">
                <a:latin typeface="Arial Unicode MS"/>
                <a:cs typeface="Arial Unicode MS"/>
              </a:rPr>
              <a:t> (30 </a:t>
            </a:r>
            <a:r>
              <a:rPr lang="th-TH" sz="4800" dirty="0" smtClean="0">
                <a:latin typeface="Arial Unicode MS"/>
                <a:cs typeface="Arial Unicode MS"/>
              </a:rPr>
              <a:t>มิย. </a:t>
            </a:r>
            <a:r>
              <a:rPr lang="en-US" sz="4800" dirty="0" smtClean="0">
                <a:latin typeface="Arial Unicode MS"/>
                <a:cs typeface="Arial Unicode MS"/>
              </a:rPr>
              <a:t>2561)</a:t>
            </a:r>
            <a:r>
              <a:rPr lang="en-US" sz="4800" dirty="0">
                <a:latin typeface="Arial Unicode MS"/>
                <a:cs typeface="Arial Unicode MS"/>
              </a:rPr>
              <a:t/>
            </a:r>
            <a:br>
              <a:rPr lang="en-US" sz="4800" dirty="0">
                <a:latin typeface="Arial Unicode MS"/>
                <a:cs typeface="Arial Unicode MS"/>
              </a:rPr>
            </a:br>
            <a:r>
              <a:rPr lang="en-US" sz="4800" dirty="0" smtClean="0">
                <a:latin typeface="Arial Unicode MS"/>
                <a:cs typeface="Arial Unicode MS"/>
              </a:rPr>
              <a:t>     +297</a:t>
            </a:r>
            <a:r>
              <a:rPr lang="th-TH" sz="4800" dirty="0" smtClean="0">
                <a:latin typeface="Arial Unicode MS"/>
                <a:cs typeface="Arial Unicode MS"/>
              </a:rPr>
              <a:t> คน</a:t>
            </a:r>
            <a:br>
              <a:rPr lang="th-TH" sz="4800" dirty="0" smtClean="0">
                <a:latin typeface="Arial Unicode MS"/>
                <a:cs typeface="Arial Unicode MS"/>
              </a:rPr>
            </a:br>
            <a:r>
              <a:rPr lang="th-TH" sz="4800" dirty="0" smtClean="0">
                <a:latin typeface="Arial Unicode MS"/>
                <a:cs typeface="Arial Unicode MS"/>
              </a:rPr>
              <a:t/>
            </a:r>
            <a:br>
              <a:rPr lang="th-TH" sz="4800" dirty="0" smtClean="0">
                <a:latin typeface="Arial Unicode MS"/>
                <a:cs typeface="Arial Unicode MS"/>
              </a:rPr>
            </a:br>
            <a:endParaRPr lang="en-US" sz="4800" dirty="0">
              <a:solidFill>
                <a:srgbClr val="CCFFCC"/>
              </a:solidFill>
              <a:latin typeface="Arial Unicode MS"/>
              <a:cs typeface="Arial Unicode M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38105"/>
            <a:ext cx="6288315" cy="129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605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609611" cy="5334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85800" y="990600"/>
            <a:ext cx="78204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SUPPORT AND STRENGTHEN CLUBS </a:t>
            </a:r>
          </a:p>
        </p:txBody>
      </p:sp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808529746"/>
              </p:ext>
            </p:extLst>
          </p:nvPr>
        </p:nvGraphicFramePr>
        <p:xfrm>
          <a:off x="0" y="1698485"/>
          <a:ext cx="9144000" cy="4295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0" y="6123967"/>
            <a:ext cx="4114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Arial Unicode MS"/>
                <a:cs typeface="Arial Unicode MS"/>
              </a:rPr>
              <a:t>ข้อมูลจาก </a:t>
            </a:r>
            <a:r>
              <a:rPr lang="en-US" sz="1600" b="1" dirty="0" smtClean="0">
                <a:latin typeface="Arial Unicode MS"/>
                <a:cs typeface="Arial Unicode MS"/>
              </a:rPr>
              <a:t>Rotary Club Central </a:t>
            </a:r>
            <a:r>
              <a:rPr lang="en-US" sz="1600" b="1" dirty="0" smtClean="0">
                <a:latin typeface="Arial Unicode MS"/>
                <a:cs typeface="Arial Unicode MS"/>
              </a:rPr>
              <a:t>as at </a:t>
            </a:r>
            <a:r>
              <a:rPr lang="en-US" sz="1600" b="1" dirty="0" smtClean="0">
                <a:latin typeface="Arial Unicode MS"/>
                <a:cs typeface="Arial Unicode MS"/>
              </a:rPr>
              <a:t>10 Nov. </a:t>
            </a:r>
            <a:r>
              <a:rPr lang="en-US" sz="1600" b="1" dirty="0" smtClean="0">
                <a:latin typeface="Arial Unicode MS"/>
                <a:cs typeface="Arial Unicode MS"/>
              </a:rPr>
              <a:t>2017</a:t>
            </a:r>
            <a:endParaRPr lang="en-US" sz="1600" b="1" dirty="0">
              <a:latin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013539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633224"/>
            <a:ext cx="9144000" cy="3980815"/>
          </a:xfrm>
        </p:spPr>
        <p:txBody>
          <a:bodyPr>
            <a:noAutofit/>
          </a:bodyPr>
          <a:lstStyle/>
          <a:p>
            <a:pPr algn="ctr"/>
            <a:r>
              <a:rPr lang="th-TH" sz="4400" dirty="0" smtClean="0">
                <a:latin typeface="Arial Unicode MS"/>
                <a:cs typeface="Arial Unicode MS"/>
              </a:rPr>
              <a:t>ยกระดับสโมสรให้มีขนาดใหญ่ขึ้น</a:t>
            </a:r>
            <a:br>
              <a:rPr lang="th-TH" sz="4400" dirty="0" smtClean="0">
                <a:latin typeface="Arial Unicode MS"/>
                <a:cs typeface="Arial Unicode MS"/>
              </a:rPr>
            </a:br>
            <a:r>
              <a:rPr lang="th-TH" sz="4400" dirty="0" smtClean="0">
                <a:latin typeface="Arial Unicode MS"/>
                <a:cs typeface="Arial Unicode MS"/>
              </a:rPr>
              <a:t> และ</a:t>
            </a:r>
            <a:br>
              <a:rPr lang="th-TH" sz="4400" dirty="0" smtClean="0">
                <a:latin typeface="Arial Unicode MS"/>
                <a:cs typeface="Arial Unicode MS"/>
              </a:rPr>
            </a:br>
            <a:r>
              <a:rPr lang="th-TH" sz="4400" dirty="0" smtClean="0">
                <a:latin typeface="Arial Unicode MS"/>
                <a:cs typeface="Arial Unicode MS"/>
              </a:rPr>
              <a:t>เหลือสโมสรที่มีสมาชิกต่ำกว่า </a:t>
            </a:r>
            <a:r>
              <a:rPr lang="en-US" sz="4400" dirty="0" smtClean="0">
                <a:latin typeface="Arial Unicode MS"/>
                <a:cs typeface="Arial Unicode MS"/>
              </a:rPr>
              <a:t>10 </a:t>
            </a:r>
            <a:r>
              <a:rPr lang="th-TH" sz="4400" dirty="0" smtClean="0">
                <a:latin typeface="Arial Unicode MS"/>
                <a:cs typeface="Arial Unicode MS"/>
              </a:rPr>
              <a:t>คนน้อยที่สุด</a:t>
            </a:r>
            <a:endParaRPr lang="en-US" sz="3600" dirty="0" smtClean="0">
              <a:latin typeface="Arial Unicode MS"/>
              <a:cs typeface="Arial Unicode M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38105"/>
            <a:ext cx="6288315" cy="129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583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617735"/>
            <a:ext cx="9144000" cy="3175357"/>
          </a:xfrm>
        </p:spPr>
        <p:txBody>
          <a:bodyPr>
            <a:noAutofit/>
          </a:bodyPr>
          <a:lstStyle/>
          <a:p>
            <a:pPr algn="ctr"/>
            <a:r>
              <a:rPr lang="th-TH" sz="4400" dirty="0" smtClean="0">
                <a:latin typeface="Arial Unicode MS"/>
                <a:cs typeface="Arial Unicode MS"/>
              </a:rPr>
              <a:t>เพิ่มสัดส่วนสมาชิกสุภาพสตรีให้มากขึ้น</a:t>
            </a:r>
            <a:br>
              <a:rPr lang="th-TH" sz="4400" dirty="0" smtClean="0">
                <a:latin typeface="Arial Unicode MS"/>
                <a:cs typeface="Arial Unicode MS"/>
              </a:rPr>
            </a:br>
            <a:r>
              <a:rPr lang="th-TH" sz="4400" dirty="0" smtClean="0">
                <a:latin typeface="Arial Unicode MS"/>
                <a:cs typeface="Arial Unicode MS"/>
              </a:rPr>
              <a:t>จาก </a:t>
            </a:r>
            <a:r>
              <a:rPr lang="en-US" sz="4400" dirty="0" smtClean="0">
                <a:latin typeface="Arial Unicode MS"/>
                <a:cs typeface="Arial Unicode MS"/>
              </a:rPr>
              <a:t>37.2</a:t>
            </a:r>
            <a:r>
              <a:rPr lang="is-IS" sz="4400" dirty="0" smtClean="0">
                <a:latin typeface="Arial Unicode MS"/>
                <a:cs typeface="Arial Unicode MS"/>
              </a:rPr>
              <a:t>%</a:t>
            </a:r>
            <a:br>
              <a:rPr lang="is-IS" sz="4400" dirty="0" smtClean="0">
                <a:latin typeface="Arial Unicode MS"/>
                <a:cs typeface="Arial Unicode MS"/>
              </a:rPr>
            </a:br>
            <a:r>
              <a:rPr lang="th-TH" sz="4400" dirty="0" smtClean="0">
                <a:latin typeface="Arial Unicode MS"/>
                <a:cs typeface="Arial Unicode MS"/>
              </a:rPr>
              <a:t>เป็น</a:t>
            </a:r>
            <a:r>
              <a:rPr lang="en-US" sz="4400" dirty="0" smtClean="0">
                <a:latin typeface="Arial Unicode MS"/>
                <a:cs typeface="Arial Unicode MS"/>
              </a:rPr>
              <a:t> 39.2</a:t>
            </a:r>
            <a:r>
              <a:rPr lang="is-IS" sz="4400" dirty="0" smtClean="0">
                <a:latin typeface="Arial Unicode MS"/>
                <a:cs typeface="Arial Unicode MS"/>
              </a:rPr>
              <a:t>%</a:t>
            </a:r>
            <a:endParaRPr lang="en-US" sz="4400" dirty="0">
              <a:solidFill>
                <a:srgbClr val="CCFFCC"/>
              </a:solidFill>
              <a:latin typeface="Arial Unicode MS"/>
              <a:cs typeface="Arial Unicode M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38105"/>
            <a:ext cx="6288315" cy="129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436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16777" y="3641397"/>
            <a:ext cx="7772400" cy="1470025"/>
          </a:xfrm>
        </p:spPr>
        <p:txBody>
          <a:bodyPr>
            <a:normAutofit/>
          </a:bodyPr>
          <a:lstStyle/>
          <a:p>
            <a:pPr lvl="0"/>
            <a:r>
              <a:rPr lang="th-TH" dirty="0">
                <a:latin typeface="Arial Unicode MS"/>
                <a:cs typeface="Arial Unicode MS"/>
              </a:rPr>
              <a:t>ณ วันนี้ เราเดินไปถึงไหนแล้ว</a:t>
            </a:r>
            <a:r>
              <a:rPr lang="en-US" dirty="0">
                <a:latin typeface="Arial Unicode MS"/>
                <a:cs typeface="Arial Unicode MS"/>
              </a:rPr>
              <a:t/>
            </a:r>
            <a:br>
              <a:rPr lang="en-US" dirty="0">
                <a:latin typeface="Arial Unicode MS"/>
                <a:cs typeface="Arial Unicode MS"/>
              </a:rPr>
            </a:br>
            <a:endParaRPr lang="en-US" dirty="0">
              <a:latin typeface="Arial Unicode MS"/>
              <a:cs typeface="Arial Unicode M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38105"/>
            <a:ext cx="6288315" cy="129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136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1350" y="1731562"/>
            <a:ext cx="8735491" cy="5126438"/>
          </a:xfrm>
        </p:spPr>
        <p:txBody>
          <a:bodyPr>
            <a:noAutofit/>
          </a:bodyPr>
          <a:lstStyle/>
          <a:p>
            <a:r>
              <a:rPr lang="th-TH" sz="3200" dirty="0" smtClean="0">
                <a:latin typeface="Arial Unicode MS"/>
                <a:cs typeface="Arial Unicode MS"/>
              </a:rPr>
              <a:t>เพิ่มสมาชิกสุทธิ </a:t>
            </a:r>
            <a:r>
              <a:rPr lang="en-US" sz="3200" dirty="0" smtClean="0">
                <a:latin typeface="Arial Unicode MS"/>
                <a:cs typeface="Arial Unicode MS"/>
              </a:rPr>
              <a:t>12 %     </a:t>
            </a:r>
            <a:r>
              <a:rPr lang="en-US" sz="32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2,678 </a:t>
            </a:r>
            <a:r>
              <a:rPr lang="th-TH" sz="32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คน</a:t>
            </a:r>
            <a:r>
              <a:rPr lang="en-US" sz="32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   </a:t>
            </a:r>
            <a:r>
              <a:rPr lang="th-TH" sz="32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  </a:t>
            </a:r>
            <a:r>
              <a:rPr lang="en-US" sz="32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+297</a:t>
            </a:r>
            <a:r>
              <a:rPr lang="th-TH" sz="32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 คน</a:t>
            </a:r>
            <a:br>
              <a:rPr lang="th-TH" sz="3200" dirty="0" smtClean="0">
                <a:solidFill>
                  <a:srgbClr val="FFFF00"/>
                </a:solidFill>
                <a:latin typeface="Arial Unicode MS"/>
                <a:cs typeface="Arial Unicode MS"/>
              </a:rPr>
            </a:br>
            <a:r>
              <a:rPr lang="th-TH" sz="3200" dirty="0" smtClean="0">
                <a:latin typeface="Arial Unicode MS"/>
                <a:cs typeface="Arial Unicode MS"/>
              </a:rPr>
              <a:t>	     จำนวนสโมสร      </a:t>
            </a:r>
            <a:r>
              <a:rPr lang="en-US" sz="3200" dirty="0" smtClean="0">
                <a:latin typeface="Arial Unicode MS"/>
                <a:cs typeface="Arial Unicode MS"/>
              </a:rPr>
              <a:t>102 </a:t>
            </a:r>
            <a:r>
              <a:rPr lang="th-TH" sz="3200" dirty="0" smtClean="0">
                <a:latin typeface="Arial Unicode MS"/>
                <a:cs typeface="Arial Unicode MS"/>
              </a:rPr>
              <a:t>สโมสร</a:t>
            </a:r>
            <a:br>
              <a:rPr lang="th-TH" sz="3200" dirty="0" smtClean="0">
                <a:latin typeface="Arial Unicode MS"/>
                <a:cs typeface="Arial Unicode MS"/>
              </a:rPr>
            </a:br>
            <a:r>
              <a:rPr lang="th-TH" sz="3600" dirty="0" smtClean="0">
                <a:latin typeface="Arial Unicode MS"/>
                <a:cs typeface="Arial Unicode MS"/>
              </a:rPr>
              <a:t>เริ่มต้น </a:t>
            </a:r>
            <a:r>
              <a:rPr lang="th-TH" sz="3600" dirty="0">
                <a:latin typeface="Arial Unicode MS"/>
                <a:cs typeface="Arial Unicode MS"/>
              </a:rPr>
              <a:t> </a:t>
            </a:r>
            <a:r>
              <a:rPr lang="th-TH" sz="3600" dirty="0" smtClean="0">
                <a:latin typeface="Arial Unicode MS"/>
                <a:cs typeface="Arial Unicode MS"/>
              </a:rPr>
              <a:t>  </a:t>
            </a:r>
            <a:r>
              <a:rPr lang="en-US" sz="3600" dirty="0" smtClean="0">
                <a:latin typeface="Arial Unicode MS"/>
                <a:cs typeface="Arial Unicode MS"/>
              </a:rPr>
              <a:t>1 </a:t>
            </a:r>
            <a:r>
              <a:rPr lang="th-TH" sz="3600" dirty="0" smtClean="0">
                <a:latin typeface="Arial Unicode MS"/>
                <a:cs typeface="Arial Unicode MS"/>
              </a:rPr>
              <a:t>กค.</a:t>
            </a:r>
            <a:r>
              <a:rPr lang="en-US" sz="3600" dirty="0" smtClean="0">
                <a:latin typeface="Arial Unicode MS"/>
                <a:cs typeface="Arial Unicode MS"/>
              </a:rPr>
              <a:t> 2560	</a:t>
            </a:r>
            <a:r>
              <a:rPr lang="th-TH" sz="3600" dirty="0" smtClean="0">
                <a:latin typeface="Arial Unicode MS"/>
                <a:cs typeface="Arial Unicode MS"/>
              </a:rPr>
              <a:t>  </a:t>
            </a:r>
            <a:r>
              <a:rPr lang="en-US" sz="3600" dirty="0" smtClean="0">
                <a:latin typeface="Arial Unicode MS"/>
                <a:cs typeface="Arial Unicode MS"/>
              </a:rPr>
              <a:t>  </a:t>
            </a:r>
            <a:r>
              <a:rPr lang="en-US" sz="36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2,381 </a:t>
            </a:r>
            <a:r>
              <a:rPr lang="th-TH" sz="36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คน</a:t>
            </a:r>
            <a:r>
              <a:rPr lang="en-US" sz="32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	</a:t>
            </a:r>
            <a:r>
              <a:rPr lang="en-US" sz="3200" dirty="0" smtClean="0">
                <a:latin typeface="Arial Unicode MS"/>
                <a:cs typeface="Arial Unicode MS"/>
              </a:rPr>
              <a:t> </a:t>
            </a:r>
            <a:r>
              <a:rPr lang="th-TH" sz="3200" dirty="0" smtClean="0">
                <a:latin typeface="Arial Unicode MS"/>
                <a:cs typeface="Arial Unicode MS"/>
              </a:rPr>
              <a:t/>
            </a:r>
            <a:br>
              <a:rPr lang="th-TH" sz="3200" dirty="0" smtClean="0">
                <a:latin typeface="Arial Unicode MS"/>
                <a:cs typeface="Arial Unicode MS"/>
              </a:rPr>
            </a:br>
            <a:r>
              <a:rPr lang="en-US" sz="3200" dirty="0" smtClean="0">
                <a:latin typeface="Arial Unicode MS"/>
                <a:cs typeface="Arial Unicode MS"/>
              </a:rPr>
              <a:t>	   </a:t>
            </a:r>
            <a:r>
              <a:rPr lang="en-US" sz="2800" dirty="0" smtClean="0">
                <a:latin typeface="Arial Unicode MS"/>
                <a:cs typeface="Arial Unicode MS"/>
              </a:rPr>
              <a:t>15 </a:t>
            </a:r>
            <a:r>
              <a:rPr lang="th-TH" sz="2800" dirty="0" smtClean="0">
                <a:latin typeface="Arial Unicode MS"/>
                <a:cs typeface="Arial Unicode MS"/>
              </a:rPr>
              <a:t>สค. </a:t>
            </a:r>
            <a:r>
              <a:rPr lang="en-US" sz="2800" dirty="0" smtClean="0">
                <a:latin typeface="Arial Unicode MS"/>
                <a:cs typeface="Arial Unicode MS"/>
              </a:rPr>
              <a:t>2560           2,401 </a:t>
            </a:r>
            <a:r>
              <a:rPr lang="th-TH" sz="2800" dirty="0" smtClean="0">
                <a:latin typeface="Arial Unicode MS"/>
                <a:cs typeface="Arial Unicode MS"/>
              </a:rPr>
              <a:t>คน</a:t>
            </a:r>
            <a:r>
              <a:rPr lang="en-US" sz="2800" dirty="0" smtClean="0">
                <a:latin typeface="Arial Unicode MS"/>
                <a:cs typeface="Arial Unicode MS"/>
              </a:rPr>
              <a:t>	+20	   </a:t>
            </a:r>
            <a:br>
              <a:rPr lang="en-US" sz="2800" dirty="0" smtClean="0">
                <a:latin typeface="Arial Unicode MS"/>
                <a:cs typeface="Arial Unicode MS"/>
              </a:rPr>
            </a:br>
            <a:r>
              <a:rPr lang="en-US" sz="2800" dirty="0" smtClean="0">
                <a:latin typeface="Arial Unicode MS"/>
                <a:cs typeface="Arial Unicode MS"/>
              </a:rPr>
              <a:t>	   </a:t>
            </a:r>
            <a:r>
              <a:rPr lang="th-TH" sz="2800" dirty="0" smtClean="0">
                <a:latin typeface="Arial Unicode MS"/>
                <a:cs typeface="Arial Unicode MS"/>
              </a:rPr>
              <a:t>  </a:t>
            </a:r>
            <a:r>
              <a:rPr lang="en-US" sz="2800" dirty="0" smtClean="0">
                <a:latin typeface="Arial Unicode MS"/>
                <a:cs typeface="Arial Unicode MS"/>
              </a:rPr>
              <a:t>1 </a:t>
            </a:r>
            <a:r>
              <a:rPr lang="th-TH" sz="2800" dirty="0" smtClean="0">
                <a:latin typeface="Arial Unicode MS"/>
                <a:cs typeface="Arial Unicode MS"/>
              </a:rPr>
              <a:t>กย. </a:t>
            </a:r>
            <a:r>
              <a:rPr lang="en-US" sz="2800" dirty="0" smtClean="0">
                <a:latin typeface="Arial Unicode MS"/>
                <a:cs typeface="Arial Unicode MS"/>
              </a:rPr>
              <a:t>2560	      2,411 </a:t>
            </a:r>
            <a:r>
              <a:rPr lang="th-TH" sz="2800" dirty="0" smtClean="0">
                <a:latin typeface="Arial Unicode MS"/>
                <a:cs typeface="Arial Unicode MS"/>
              </a:rPr>
              <a:t>คน</a:t>
            </a:r>
            <a:r>
              <a:rPr lang="en-US" sz="2800" dirty="0" smtClean="0">
                <a:latin typeface="Arial Unicode MS"/>
                <a:cs typeface="Arial Unicode MS"/>
              </a:rPr>
              <a:t>	+10</a:t>
            </a:r>
            <a:br>
              <a:rPr lang="en-US" sz="2800" dirty="0" smtClean="0">
                <a:latin typeface="Arial Unicode MS"/>
                <a:cs typeface="Arial Unicode MS"/>
              </a:rPr>
            </a:br>
            <a:r>
              <a:rPr lang="en-US" sz="2800" dirty="0" smtClean="0">
                <a:latin typeface="Arial Unicode MS"/>
                <a:cs typeface="Arial Unicode MS"/>
              </a:rPr>
              <a:t> 	  </a:t>
            </a:r>
            <a:r>
              <a:rPr lang="th-TH" sz="2800" dirty="0">
                <a:latin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cs typeface="Arial Unicode MS"/>
              </a:rPr>
              <a:t>  1 </a:t>
            </a:r>
            <a:r>
              <a:rPr lang="th-TH" sz="2800" dirty="0" smtClean="0">
                <a:latin typeface="Arial Unicode MS"/>
                <a:cs typeface="Arial Unicode MS"/>
              </a:rPr>
              <a:t>ตค. </a:t>
            </a:r>
            <a:r>
              <a:rPr lang="en-US" sz="2800" dirty="0" smtClean="0">
                <a:latin typeface="Arial Unicode MS"/>
                <a:cs typeface="Arial Unicode MS"/>
              </a:rPr>
              <a:t>2560</a:t>
            </a:r>
            <a:r>
              <a:rPr lang="th-TH" sz="2800" dirty="0" smtClean="0">
                <a:latin typeface="Arial Unicode MS"/>
                <a:cs typeface="Arial Unicode MS"/>
              </a:rPr>
              <a:t>	   </a:t>
            </a:r>
            <a:r>
              <a:rPr lang="en-US" sz="2800" dirty="0" smtClean="0">
                <a:latin typeface="Arial Unicode MS"/>
                <a:cs typeface="Arial Unicode MS"/>
              </a:rPr>
              <a:t>   2,423 </a:t>
            </a:r>
            <a:r>
              <a:rPr lang="th-TH" sz="2800" dirty="0" smtClean="0">
                <a:latin typeface="Arial Unicode MS"/>
                <a:cs typeface="Arial Unicode MS"/>
              </a:rPr>
              <a:t>คน</a:t>
            </a:r>
            <a:r>
              <a:rPr lang="en-US" sz="2800" dirty="0" smtClean="0">
                <a:latin typeface="Arial Unicode MS"/>
                <a:cs typeface="Arial Unicode MS"/>
              </a:rPr>
              <a:t>	+12</a:t>
            </a:r>
            <a:r>
              <a:rPr lang="th-TH" sz="2800" dirty="0" smtClean="0">
                <a:latin typeface="Arial Unicode MS"/>
                <a:cs typeface="Arial Unicode MS"/>
              </a:rPr>
              <a:t/>
            </a:r>
            <a:br>
              <a:rPr lang="th-TH" sz="2800" dirty="0" smtClean="0">
                <a:latin typeface="Arial Unicode MS"/>
                <a:cs typeface="Arial Unicode MS"/>
              </a:rPr>
            </a:br>
            <a:r>
              <a:rPr lang="en-US" sz="2800" dirty="0" smtClean="0">
                <a:latin typeface="Arial Unicode MS"/>
                <a:cs typeface="Arial Unicode MS"/>
              </a:rPr>
              <a:t>	     1 </a:t>
            </a:r>
            <a:r>
              <a:rPr lang="th-TH" sz="2800" dirty="0" smtClean="0">
                <a:latin typeface="Arial Unicode MS"/>
                <a:cs typeface="Arial Unicode MS"/>
              </a:rPr>
              <a:t>พย. </a:t>
            </a:r>
            <a:r>
              <a:rPr lang="en-US" sz="2800" dirty="0" smtClean="0">
                <a:latin typeface="Arial Unicode MS"/>
                <a:cs typeface="Arial Unicode MS"/>
              </a:rPr>
              <a:t>2560           2,425 </a:t>
            </a:r>
            <a:r>
              <a:rPr lang="th-TH" sz="2800" dirty="0" smtClean="0">
                <a:latin typeface="Arial Unicode MS"/>
                <a:cs typeface="Arial Unicode MS"/>
              </a:rPr>
              <a:t>คน</a:t>
            </a:r>
            <a:r>
              <a:rPr lang="en-US" sz="2800" dirty="0" smtClean="0">
                <a:latin typeface="Arial Unicode MS"/>
                <a:cs typeface="Arial Unicode MS"/>
              </a:rPr>
              <a:t>        +2</a:t>
            </a:r>
            <a:br>
              <a:rPr lang="en-US" sz="2800" dirty="0" smtClean="0">
                <a:latin typeface="Arial Unicode MS"/>
                <a:cs typeface="Arial Unicode MS"/>
              </a:rPr>
            </a:br>
            <a:r>
              <a:rPr lang="en-US" sz="2800" dirty="0" smtClean="0">
                <a:latin typeface="Arial Unicode MS"/>
                <a:cs typeface="Arial Unicode MS"/>
              </a:rPr>
              <a:t>      	     1 </a:t>
            </a:r>
            <a:r>
              <a:rPr lang="th-TH" sz="2800" dirty="0" smtClean="0">
                <a:latin typeface="Arial Unicode MS"/>
                <a:cs typeface="Arial Unicode MS"/>
              </a:rPr>
              <a:t>ธค. </a:t>
            </a:r>
            <a:r>
              <a:rPr lang="en-US" sz="2800" dirty="0" smtClean="0">
                <a:latin typeface="Arial Unicode MS"/>
                <a:cs typeface="Arial Unicode MS"/>
              </a:rPr>
              <a:t>2560            2,456 </a:t>
            </a:r>
            <a:r>
              <a:rPr lang="th-TH" sz="2800" dirty="0" smtClean="0">
                <a:latin typeface="Arial Unicode MS"/>
                <a:cs typeface="Arial Unicode MS"/>
              </a:rPr>
              <a:t>คน</a:t>
            </a:r>
            <a:r>
              <a:rPr lang="en-US" sz="2800" dirty="0" smtClean="0">
                <a:latin typeface="Arial Unicode MS"/>
                <a:cs typeface="Arial Unicode MS"/>
              </a:rPr>
              <a:t>	+31    </a:t>
            </a:r>
            <a:r>
              <a:rPr lang="th-TH" sz="2800" dirty="0" smtClean="0">
                <a:latin typeface="Arial Unicode MS"/>
                <a:cs typeface="Arial Unicode MS"/>
              </a:rPr>
              <a:t>        </a:t>
            </a:r>
            <a:r>
              <a:rPr lang="en-US" sz="2800" dirty="0" smtClean="0">
                <a:latin typeface="Arial Unicode MS"/>
                <a:cs typeface="Arial Unicode MS"/>
              </a:rPr>
              <a:t>  </a:t>
            </a:r>
            <a:r>
              <a:rPr lang="th-TH" sz="3600" dirty="0" smtClean="0">
                <a:latin typeface="Arial Unicode MS"/>
                <a:cs typeface="Arial Unicode MS"/>
              </a:rPr>
              <a:t>ปัจจุบัน</a:t>
            </a:r>
            <a:r>
              <a:rPr lang="en-US" sz="3600" dirty="0" smtClean="0">
                <a:latin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cs typeface="Arial Unicode MS"/>
              </a:rPr>
              <a:t>23 </a:t>
            </a:r>
            <a:r>
              <a:rPr lang="th-TH" dirty="0" smtClean="0">
                <a:latin typeface="Arial Unicode MS"/>
                <a:cs typeface="Arial Unicode MS"/>
              </a:rPr>
              <a:t>มค.</a:t>
            </a:r>
            <a:r>
              <a:rPr lang="en-US" dirty="0" smtClean="0">
                <a:latin typeface="Arial Unicode MS"/>
                <a:cs typeface="Arial Unicode MS"/>
              </a:rPr>
              <a:t>2561  2,468</a:t>
            </a:r>
            <a:r>
              <a:rPr lang="th-TH" dirty="0" smtClean="0">
                <a:latin typeface="Arial Unicode MS"/>
                <a:cs typeface="Arial Unicode MS"/>
              </a:rPr>
              <a:t>คน</a:t>
            </a:r>
            <a:r>
              <a:rPr lang="en-US" dirty="0" smtClean="0">
                <a:latin typeface="Arial Unicode MS"/>
                <a:cs typeface="Arial Unicode MS"/>
              </a:rPr>
              <a:t> </a:t>
            </a:r>
            <a:r>
              <a:rPr lang="en-US" sz="3600" dirty="0" smtClean="0">
                <a:latin typeface="Arial Unicode MS"/>
                <a:cs typeface="Arial Unicode MS"/>
              </a:rPr>
              <a:t>+12</a:t>
            </a:r>
            <a:br>
              <a:rPr lang="en-US" sz="3600" dirty="0" smtClean="0">
                <a:latin typeface="Arial Unicode MS"/>
                <a:cs typeface="Arial Unicode MS"/>
              </a:rPr>
            </a:br>
            <a:r>
              <a:rPr lang="th-TH" dirty="0" smtClean="0">
                <a:latin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cs typeface="Arial Unicode MS"/>
              </a:rPr>
              <a:t>  </a:t>
            </a:r>
            <a:r>
              <a:rPr lang="th-TH" dirty="0" smtClean="0">
                <a:latin typeface="Arial Unicode MS"/>
                <a:cs typeface="Arial Unicode MS"/>
              </a:rPr>
              <a:t>เพิ่ม </a:t>
            </a:r>
            <a:r>
              <a:rPr lang="en-US" dirty="0" smtClean="0">
                <a:latin typeface="Arial Unicode MS"/>
                <a:cs typeface="Arial Unicode MS"/>
              </a:rPr>
              <a:t>+153  </a:t>
            </a:r>
            <a:r>
              <a:rPr lang="th-TH" dirty="0" smtClean="0">
                <a:latin typeface="Arial Unicode MS"/>
                <a:cs typeface="Arial Unicode MS"/>
              </a:rPr>
              <a:t>ลด </a:t>
            </a:r>
            <a:r>
              <a:rPr lang="en-US" dirty="0" smtClean="0">
                <a:latin typeface="Arial Unicode MS"/>
                <a:cs typeface="Arial Unicode MS"/>
              </a:rPr>
              <a:t>- 72  </a:t>
            </a:r>
            <a:r>
              <a:rPr lang="th-TH" dirty="0" smtClean="0">
                <a:latin typeface="Arial Unicode MS"/>
                <a:cs typeface="Arial Unicode MS"/>
              </a:rPr>
              <a:t>เพิ่มสุทธิ   </a:t>
            </a:r>
            <a:r>
              <a:rPr lang="en-US" dirty="0" smtClean="0">
                <a:latin typeface="Arial Unicode MS"/>
                <a:cs typeface="Arial Unicode MS"/>
              </a:rPr>
              <a:t>+ 8</a:t>
            </a:r>
            <a:r>
              <a:rPr lang="en-US" dirty="0">
                <a:latin typeface="Arial Unicode MS"/>
                <a:cs typeface="Arial Unicode MS"/>
              </a:rPr>
              <a:t>7</a:t>
            </a:r>
            <a:r>
              <a:rPr lang="en-US" dirty="0" smtClean="0">
                <a:latin typeface="Arial Unicode MS"/>
                <a:cs typeface="Arial Unicode MS"/>
              </a:rPr>
              <a:t> </a:t>
            </a:r>
            <a:r>
              <a:rPr lang="en-US" sz="3200" dirty="0">
                <a:latin typeface="Arial Unicode MS"/>
                <a:cs typeface="Arial Unicode MS"/>
              </a:rPr>
              <a:t>	</a:t>
            </a:r>
            <a:r>
              <a:rPr lang="en-US" sz="3200" dirty="0" smtClean="0">
                <a:latin typeface="Arial Unicode MS"/>
                <a:cs typeface="Arial Unicode MS"/>
              </a:rPr>
              <a:t>				   </a:t>
            </a:r>
            <a:r>
              <a:rPr lang="th-TH" sz="3200" dirty="0" smtClean="0">
                <a:latin typeface="Arial Unicode MS"/>
                <a:cs typeface="Arial Unicode MS"/>
              </a:rPr>
              <a:t/>
            </a:r>
            <a:br>
              <a:rPr lang="th-TH" sz="3200" dirty="0" smtClean="0">
                <a:latin typeface="Arial Unicode MS"/>
                <a:cs typeface="Arial Unicode MS"/>
              </a:rPr>
            </a:br>
            <a:endParaRPr lang="en-US" sz="3200" dirty="0">
              <a:solidFill>
                <a:srgbClr val="CCFFCC"/>
              </a:solidFill>
              <a:latin typeface="Arial Unicode MS"/>
              <a:cs typeface="Arial Unicode M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38105"/>
            <a:ext cx="6288315" cy="129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909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1350" y="2369902"/>
            <a:ext cx="8735491" cy="4488098"/>
          </a:xfrm>
        </p:spPr>
        <p:txBody>
          <a:bodyPr>
            <a:noAutofit/>
          </a:bodyPr>
          <a:lstStyle/>
          <a:p>
            <a:pPr algn="ctr"/>
            <a:r>
              <a:rPr lang="th-TH" sz="3200" dirty="0" smtClean="0">
                <a:latin typeface="Arial Unicode MS"/>
                <a:cs typeface="Arial Unicode MS"/>
              </a:rPr>
              <a:t> เป้าหมาย</a:t>
            </a:r>
            <a:r>
              <a:rPr lang="en-US" sz="3200" dirty="0" smtClean="0">
                <a:latin typeface="Arial Unicode MS"/>
                <a:cs typeface="Arial Unicode MS"/>
              </a:rPr>
              <a:t/>
            </a:r>
            <a:br>
              <a:rPr lang="en-US" sz="3200" dirty="0" smtClean="0">
                <a:latin typeface="Arial Unicode MS"/>
                <a:cs typeface="Arial Unicode MS"/>
              </a:rPr>
            </a:br>
            <a:r>
              <a:rPr lang="th-TH" sz="3200" dirty="0" smtClean="0">
                <a:latin typeface="Arial Unicode MS"/>
                <a:cs typeface="Arial Unicode MS"/>
              </a:rPr>
              <a:t>เพิ่มสมาชิกสุทธิ </a:t>
            </a:r>
            <a:r>
              <a:rPr lang="en-US" sz="3200" dirty="0" smtClean="0">
                <a:latin typeface="Arial Unicode MS"/>
                <a:cs typeface="Arial Unicode MS"/>
              </a:rPr>
              <a:t>15 %     </a:t>
            </a:r>
            <a:r>
              <a:rPr lang="en-US" sz="32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2,697 </a:t>
            </a:r>
            <a:r>
              <a:rPr lang="th-TH" sz="32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คน</a:t>
            </a:r>
            <a:r>
              <a:rPr lang="en-US" sz="32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   </a:t>
            </a:r>
            <a:r>
              <a:rPr lang="th-TH" sz="32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  </a:t>
            </a:r>
            <a:r>
              <a:rPr lang="en-US" sz="32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+316</a:t>
            </a:r>
            <a:r>
              <a:rPr lang="th-TH" sz="3200" dirty="0" smtClean="0">
                <a:solidFill>
                  <a:srgbClr val="FFFF00"/>
                </a:solidFill>
                <a:latin typeface="Arial Unicode MS"/>
                <a:cs typeface="Arial Unicode MS"/>
              </a:rPr>
              <a:t> คน</a:t>
            </a:r>
            <a:br>
              <a:rPr lang="th-TH" sz="3200" dirty="0" smtClean="0">
                <a:solidFill>
                  <a:srgbClr val="FFFF00"/>
                </a:solidFill>
                <a:latin typeface="Arial Unicode MS"/>
                <a:cs typeface="Arial Unicode MS"/>
              </a:rPr>
            </a:br>
            <a:r>
              <a:rPr lang="th-TH" sz="3200" dirty="0" smtClean="0">
                <a:latin typeface="Arial Unicode MS"/>
                <a:cs typeface="Arial Unicode MS"/>
              </a:rPr>
              <a:t>จำนวนสโมสร  </a:t>
            </a:r>
            <a:r>
              <a:rPr lang="en-US" sz="3200" dirty="0" smtClean="0">
                <a:latin typeface="Arial Unicode MS"/>
                <a:cs typeface="Arial Unicode MS"/>
              </a:rPr>
              <a:t>101 </a:t>
            </a:r>
            <a:r>
              <a:rPr lang="th-TH" sz="3200" dirty="0" smtClean="0">
                <a:latin typeface="Arial Unicode MS"/>
                <a:cs typeface="Arial Unicode MS"/>
              </a:rPr>
              <a:t>สโมสร</a:t>
            </a:r>
            <a:r>
              <a:rPr lang="en-US" sz="3200" dirty="0" smtClean="0">
                <a:latin typeface="Arial Unicode MS"/>
                <a:cs typeface="Arial Unicode MS"/>
              </a:rPr>
              <a:t/>
            </a:r>
            <a:br>
              <a:rPr lang="en-US" sz="3200" dirty="0" smtClean="0">
                <a:latin typeface="Arial Unicode MS"/>
                <a:cs typeface="Arial Unicode MS"/>
              </a:rPr>
            </a:br>
            <a:r>
              <a:rPr lang="en-US" sz="3200" dirty="0" smtClean="0">
                <a:latin typeface="Arial Unicode MS"/>
                <a:cs typeface="Arial Unicode MS"/>
              </a:rPr>
              <a:t/>
            </a:r>
            <a:br>
              <a:rPr lang="en-US" sz="3200" dirty="0" smtClean="0">
                <a:latin typeface="Arial Unicode MS"/>
                <a:cs typeface="Arial Unicode MS"/>
              </a:rPr>
            </a:br>
            <a:r>
              <a:rPr lang="th-TH" sz="3200" dirty="0" smtClean="0">
                <a:latin typeface="Arial Unicode MS"/>
                <a:cs typeface="Arial Unicode MS"/>
              </a:rPr>
              <a:t>			ปัจจุบัน  </a:t>
            </a:r>
            <a:r>
              <a:rPr lang="en-US" sz="3200" dirty="0" smtClean="0">
                <a:latin typeface="Arial Unicode MS"/>
                <a:cs typeface="Arial Unicode MS"/>
              </a:rPr>
              <a:t>16 </a:t>
            </a:r>
            <a:r>
              <a:rPr lang="th-TH" sz="3200" dirty="0" smtClean="0">
                <a:latin typeface="Arial Unicode MS"/>
                <a:cs typeface="Arial Unicode MS"/>
              </a:rPr>
              <a:t>มค.</a:t>
            </a:r>
            <a:r>
              <a:rPr lang="en-US" sz="3200" dirty="0" smtClean="0">
                <a:latin typeface="Arial Unicode MS"/>
                <a:cs typeface="Arial Unicode MS"/>
              </a:rPr>
              <a:t> 2561</a:t>
            </a:r>
            <a:r>
              <a:rPr lang="en-US" sz="3200" dirty="0">
                <a:latin typeface="Arial Unicode MS"/>
                <a:cs typeface="Arial Unicode MS"/>
              </a:rPr>
              <a:t/>
            </a:r>
            <a:br>
              <a:rPr lang="en-US" sz="3200" dirty="0">
                <a:latin typeface="Arial Unicode MS"/>
                <a:cs typeface="Arial Unicode MS"/>
              </a:rPr>
            </a:br>
            <a:r>
              <a:rPr lang="en-US" sz="3200" dirty="0" smtClean="0">
                <a:latin typeface="Arial Unicode MS"/>
                <a:cs typeface="Arial Unicode MS"/>
              </a:rPr>
              <a:t>  </a:t>
            </a:r>
            <a:r>
              <a:rPr lang="th-TH" sz="3200" dirty="0" smtClean="0">
                <a:latin typeface="Arial Unicode MS"/>
                <a:cs typeface="Arial Unicode MS"/>
              </a:rPr>
              <a:t> เพิ่ม </a:t>
            </a:r>
            <a:r>
              <a:rPr lang="en-US" sz="3200" dirty="0" smtClean="0">
                <a:latin typeface="Arial Unicode MS"/>
                <a:cs typeface="Arial Unicode MS"/>
              </a:rPr>
              <a:t>+160      </a:t>
            </a:r>
            <a:r>
              <a:rPr lang="th-TH" sz="3200" dirty="0" smtClean="0">
                <a:latin typeface="Arial Unicode MS"/>
                <a:cs typeface="Arial Unicode MS"/>
              </a:rPr>
              <a:t>ลด  </a:t>
            </a:r>
            <a:r>
              <a:rPr lang="en-US" sz="3200" dirty="0" smtClean="0">
                <a:latin typeface="Arial Unicode MS"/>
                <a:cs typeface="Arial Unicode MS"/>
              </a:rPr>
              <a:t>- 73    </a:t>
            </a:r>
            <a:r>
              <a:rPr lang="th-TH" sz="3200" dirty="0" smtClean="0">
                <a:latin typeface="Arial Unicode MS"/>
                <a:cs typeface="Arial Unicode MS"/>
              </a:rPr>
              <a:t>   </a:t>
            </a:r>
            <a:r>
              <a:rPr lang="en-US" sz="3200" dirty="0">
                <a:latin typeface="Arial Unicode MS"/>
                <a:cs typeface="Arial Unicode MS"/>
              </a:rPr>
              <a:t>		 </a:t>
            </a:r>
            <a:r>
              <a:rPr lang="en-US" sz="3200" dirty="0" smtClean="0">
                <a:latin typeface="Arial Unicode MS"/>
                <a:cs typeface="Arial Unicode MS"/>
              </a:rPr>
              <a:t>     </a:t>
            </a:r>
            <a:r>
              <a:rPr lang="th-TH" sz="3200" dirty="0" smtClean="0">
                <a:latin typeface="Arial Unicode MS"/>
                <a:cs typeface="Arial Unicode MS"/>
              </a:rPr>
              <a:t>		</a:t>
            </a:r>
            <a:r>
              <a:rPr lang="en-US" sz="3200" dirty="0" smtClean="0">
                <a:latin typeface="Arial Unicode MS"/>
                <a:cs typeface="Arial Unicode MS"/>
              </a:rPr>
              <a:t>		</a:t>
            </a:r>
            <a:r>
              <a:rPr lang="th-TH" sz="3200" dirty="0" smtClean="0">
                <a:solidFill>
                  <a:srgbClr val="CCFFCC"/>
                </a:solidFill>
                <a:latin typeface="Arial Unicode MS"/>
                <a:cs typeface="Arial Unicode MS"/>
              </a:rPr>
              <a:t>จำนวนสมาชิก      </a:t>
            </a:r>
            <a:r>
              <a:rPr lang="en-US" sz="3200" dirty="0" smtClean="0">
                <a:solidFill>
                  <a:srgbClr val="CCFFCC"/>
                </a:solidFill>
                <a:latin typeface="Arial Unicode MS"/>
                <a:cs typeface="Arial Unicode MS"/>
              </a:rPr>
              <a:t>2,468 </a:t>
            </a:r>
            <a:r>
              <a:rPr lang="th-TH" sz="3200" dirty="0" smtClean="0">
                <a:solidFill>
                  <a:srgbClr val="CCFFCC"/>
                </a:solidFill>
                <a:latin typeface="Arial Unicode MS"/>
                <a:cs typeface="Arial Unicode MS"/>
              </a:rPr>
              <a:t>คน</a:t>
            </a:r>
            <a:r>
              <a:rPr lang="en-US" sz="3200" dirty="0" smtClean="0">
                <a:solidFill>
                  <a:srgbClr val="CCFFCC"/>
                </a:solidFill>
                <a:latin typeface="Arial Unicode MS"/>
                <a:cs typeface="Arial Unicode MS"/>
              </a:rPr>
              <a:t> </a:t>
            </a:r>
            <a:r>
              <a:rPr lang="th-TH" sz="3200" dirty="0" smtClean="0">
                <a:solidFill>
                  <a:srgbClr val="CCFFCC"/>
                </a:solidFill>
                <a:latin typeface="Arial Unicode MS"/>
                <a:cs typeface="Arial Unicode MS"/>
              </a:rPr>
              <a:t>  </a:t>
            </a:r>
            <a:r>
              <a:rPr lang="en-US" sz="3200" dirty="0" smtClean="0">
                <a:latin typeface="Arial Unicode MS"/>
                <a:cs typeface="Arial Unicode MS"/>
              </a:rPr>
              <a:t>+87 </a:t>
            </a:r>
            <a:r>
              <a:rPr lang="th-TH" sz="3200" dirty="0" smtClean="0">
                <a:latin typeface="Arial Unicode MS"/>
                <a:cs typeface="Arial Unicode MS"/>
              </a:rPr>
              <a:t>คน</a:t>
            </a:r>
            <a:br>
              <a:rPr lang="th-TH" sz="3200" dirty="0" smtClean="0">
                <a:latin typeface="Arial Unicode MS"/>
                <a:cs typeface="Arial Unicode MS"/>
              </a:rPr>
            </a:br>
            <a:r>
              <a:rPr lang="th-TH" sz="3200" dirty="0">
                <a:latin typeface="Arial Unicode MS"/>
                <a:cs typeface="Arial Unicode MS"/>
              </a:rPr>
              <a:t>จำนวนสโมสร </a:t>
            </a:r>
            <a:r>
              <a:rPr lang="th-TH" sz="3200" dirty="0" smtClean="0">
                <a:latin typeface="Arial Unicode MS"/>
                <a:cs typeface="Arial Unicode MS"/>
              </a:rPr>
              <a:t>  </a:t>
            </a:r>
            <a:r>
              <a:rPr lang="en-US" sz="3200" dirty="0" smtClean="0">
                <a:latin typeface="Arial Unicode MS"/>
                <a:cs typeface="Arial Unicode MS"/>
              </a:rPr>
              <a:t>101 </a:t>
            </a:r>
            <a:r>
              <a:rPr lang="th-TH" sz="3200" dirty="0">
                <a:latin typeface="Arial Unicode MS"/>
                <a:cs typeface="Arial Unicode MS"/>
              </a:rPr>
              <a:t>สโมสร</a:t>
            </a:r>
            <a:r>
              <a:rPr lang="en-US" sz="3200" dirty="0">
                <a:latin typeface="Arial Unicode MS"/>
                <a:cs typeface="Arial Unicode MS"/>
              </a:rPr>
              <a:t/>
            </a:r>
            <a:br>
              <a:rPr lang="en-US" sz="3200" dirty="0">
                <a:latin typeface="Arial Unicode MS"/>
                <a:cs typeface="Arial Unicode MS"/>
              </a:rPr>
            </a:br>
            <a:endParaRPr lang="en-US" sz="3200" dirty="0">
              <a:solidFill>
                <a:srgbClr val="CCFFCC"/>
              </a:solidFill>
              <a:latin typeface="Arial Unicode MS"/>
              <a:cs typeface="Arial Unicode M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38105"/>
            <a:ext cx="6288315" cy="129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507531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1213</TotalTime>
  <Words>183</Words>
  <Application>Microsoft Macintosh PowerPoint</Application>
  <PresentationFormat>On-screen Show (4:3)</PresentationFormat>
  <Paragraphs>66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Black</vt:lpstr>
      <vt:lpstr>2017-2018 1st Intercity Area 1 – 15 &amp; 31 Membership                                           DG.Dr.Peera Farmpiboon                                           11 November 2017</vt:lpstr>
      <vt:lpstr>เป้าหมายปีนี้ คืออะไร</vt:lpstr>
      <vt:lpstr>เพิ่มสมาชิกสุทธิ 12 %     จาก 2,381 คน (1 กค. 2560)  เป็น   2,678 คน (30 มิย. 2561)      +297 คน  </vt:lpstr>
      <vt:lpstr>PowerPoint Presentation</vt:lpstr>
      <vt:lpstr>ยกระดับสโมสรให้มีขนาดใหญ่ขึ้น  และ เหลือสโมสรที่มีสมาชิกต่ำกว่า 10 คนน้อยที่สุด</vt:lpstr>
      <vt:lpstr>เพิ่มสัดส่วนสมาชิกสุภาพสตรีให้มากขึ้น จาก 37.2% เป็น 39.2%</vt:lpstr>
      <vt:lpstr>ณ วันนี้ เราเดินไปถึงไหนแล้ว </vt:lpstr>
      <vt:lpstr>เพิ่มสมาชิกสุทธิ 12 %     2,678 คน     +297 คน       จำนวนสโมสร      102 สโมสร เริ่มต้น    1 กค. 2560     2,381 คน       15 สค. 2560           2,401 คน +20           1 กย. 2560       2,411 คน +10        1 ตค. 2560       2,423 คน +12       1 พย. 2560           2,425 คน        +2             1 ธค. 2560            2,456 คน +31              ปัจจุบัน 23 มค.2561  2,468คน +12    เพิ่ม +153  ลด - 72  เพิ่มสุทธิ   + 87          </vt:lpstr>
      <vt:lpstr> เป้าหมาย เพิ่มสมาชิกสุทธิ 15 %     2,697 คน     +316 คน จำนวนสโมสร  101 สโมสร     ปัจจุบัน  16 มค. 2561    เพิ่ม +160      ลด  - 73                   จำนวนสมาชิก      2,468 คน   +87 คน จำนวนสโมสร   101 สโมสร </vt:lpstr>
      <vt:lpstr>สร.อีคลับ3330      จาก  5  +13 = 18 สร.เพชรสุพรรณ   จาก 23  +9  =  32 สร.พลอยราชบุรี   จาก 43  +6  =  49 สร.สมุทรสงคราม  จาก 26  +5  =  31 สร.ลูกแก  จาก 34  +5  =  39 สร.ไร่ขิงสามพราน จาก 12  +5  = 17  สร.เขาวัง             จาก 26  +4  =  30 สร.ชะอำ  จาก  4  +4  =   8 สร.ปราณบุรี         จาก 30  +3  =  33 สร.บ้านโป่ง          จาก 29  +3  =  32 สร.มณีกาญจน์      จาก 25  +3  =  28 สร.เอราวัณ          จาก  5   +3  =  8  </vt:lpstr>
      <vt:lpstr>ยกระดับสโมสรให้มีขนาดใหญ่ขึ้น    1-10 คน เดิม 14 สโมสร  ปัจจุบัน 11 สโมสร  11-15 คน  เดิม 12 สโมสร  ปัจจุบัน 16 สโมสร   16-20 คน เดิม 20 สโมสร   ปัจจุบัน 16 สโมสร    21-25 คน เดิม 21 สโมสร   ปัจจุบัน 16 สโมสร    26-50 คน เดิม 30 สโมสร   ปัจจุบัน 39 สโมสร            51+ คน เดิม 4 สโมสร    ปัจจุบัน 3 สโมสร</vt:lpstr>
      <vt:lpstr>ยกระดับสโมสรที่มีสมาชิกต่ำกว่า 10 คน  ให้เป็นสโมสรที่มีสมาชิก 11 คนขึ้นไป     จาก 14 สโมสร เหลือ 11 สโมสร     สร.เพชรบุรี               จาก 10 +5  = 15     สร.หลักห้า-ดำเนิน     จาก 10 +4  =  14      สร.นครศรีวีรไทย      จาก   9 +3  =  12  ยกระดับสโมสรที่มีสมาชิก 26 คน ขึ้นไป       จาก 34 สโมสร เป็น 42 สโมสร  </vt:lpstr>
      <vt:lpstr>เพิ่มสัดส่วนสมาชิกสุภาพสตรีได้มากขึ้น จากเดิม 37.2% ขณะนี้ 39.4%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เป้าหมายปีนี้ คืออะไร </dc:title>
  <dc:creator>MacBook</dc:creator>
  <cp:lastModifiedBy>MacBook</cp:lastModifiedBy>
  <cp:revision>25</cp:revision>
  <dcterms:created xsi:type="dcterms:W3CDTF">2018-01-25T15:33:15Z</dcterms:created>
  <dcterms:modified xsi:type="dcterms:W3CDTF">2018-01-26T11:46:50Z</dcterms:modified>
</cp:coreProperties>
</file>