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</p:sldMasterIdLst>
  <p:notesMasterIdLst>
    <p:notesMasterId r:id="rId15"/>
  </p:notesMasterIdLst>
  <p:sldIdLst>
    <p:sldId id="256" r:id="rId4"/>
    <p:sldId id="257" r:id="rId5"/>
    <p:sldId id="266" r:id="rId6"/>
    <p:sldId id="265" r:id="rId7"/>
    <p:sldId id="264" r:id="rId8"/>
    <p:sldId id="263" r:id="rId9"/>
    <p:sldId id="262" r:id="rId10"/>
    <p:sldId id="268" r:id="rId11"/>
    <p:sldId id="261" r:id="rId12"/>
    <p:sldId id="267" r:id="rId13"/>
    <p:sldId id="259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Clark" initials="M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585858"/>
    <a:srgbClr val="01B4E7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64138" autoAdjust="0"/>
  </p:normalViewPr>
  <p:slideViewPr>
    <p:cSldViewPr snapToGrid="0" snapToObjects="1">
      <p:cViewPr varScale="1">
        <p:scale>
          <a:sx n="44" d="100"/>
          <a:sy n="44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9E96C3-936E-412B-B3CC-1961F836F353}" type="datetimeFigureOut">
              <a:rPr lang="en-US" smtClean="0"/>
              <a:t>25-Jul-2014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3117EE-ED3F-49FE-81EF-84B11979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117EE-ED3F-49FE-81EF-84B11979D6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7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r>
              <a:rPr lang="en-US" baseline="0" dirty="0" smtClean="0"/>
              <a:t> action items and ask participants for additional items.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117EE-ED3F-49FE-81EF-84B11979D6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46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participants for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117EE-ED3F-49FE-81EF-84B11979D6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2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learning objectives.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117EE-ED3F-49FE-81EF-84B11979D6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1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some of the individuals who are considered Rotary Alumni. </a:t>
            </a:r>
          </a:p>
          <a:p>
            <a:endParaRPr lang="en-US" baseline="0" dirty="0" smtClean="0"/>
          </a:p>
          <a:p>
            <a:r>
              <a:rPr lang="en-US" dirty="0" smtClean="0"/>
              <a:t>There are approximately</a:t>
            </a:r>
            <a:r>
              <a:rPr lang="en-US" baseline="0" dirty="0" smtClean="0"/>
              <a:t> 43,000 alumni from Scholarships, 70,000 from Group Study Exchange, and 7,000 from other programs.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117EE-ED3F-49FE-81EF-84B11979D6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56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There</a:t>
            </a:r>
            <a:r>
              <a:rPr lang="en-US" baseline="0" dirty="0" smtClean="0"/>
              <a:t> are over 120,000 Rotary alumni, who are an important part of Rotary’s network.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Promote alumni so that other</a:t>
            </a:r>
            <a:r>
              <a:rPr lang="en-US" baseline="0" dirty="0" smtClean="0"/>
              <a:t> Rotarians understand their importance – have them speak at a meeting.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baseline="0" dirty="0" smtClean="0"/>
              <a:t>Feature alumni in club and district newsletters.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baseline="0" dirty="0" smtClean="0"/>
              <a:t>Encourage Rotarians to attend </a:t>
            </a:r>
            <a:r>
              <a:rPr lang="en-US" baseline="0" dirty="0" err="1" smtClean="0"/>
              <a:t>Rotaract</a:t>
            </a:r>
            <a:r>
              <a:rPr lang="en-US" baseline="0" dirty="0" smtClean="0"/>
              <a:t>/Interact meetings.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ASK:</a:t>
            </a:r>
            <a:r>
              <a:rPr lang="en-US" baseline="0" dirty="0" smtClean="0"/>
              <a:t> Are you aware of the alumni in your club?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117EE-ED3F-49FE-81EF-84B11979D6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50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Clubs should</a:t>
            </a:r>
            <a:r>
              <a:rPr lang="en-US" baseline="0" dirty="0" smtClean="0"/>
              <a:t> build relationships with alumni to encourage them to maintain a lifelong connection with Rotary. They can do this by:</a:t>
            </a:r>
          </a:p>
          <a:p>
            <a:pPr marL="630936" indent="-171450">
              <a:buFont typeface="Arial" pitchFamily="34" charset="0"/>
              <a:buChar char="•"/>
            </a:pPr>
            <a:r>
              <a:rPr lang="en-US" baseline="0" dirty="0" smtClean="0"/>
              <a:t>Inviting them to participate in a club or district service project</a:t>
            </a:r>
          </a:p>
          <a:p>
            <a:pPr marL="630936" indent="-171450">
              <a:buFont typeface="Arial" pitchFamily="34" charset="0"/>
              <a:buChar char="•"/>
            </a:pPr>
            <a:r>
              <a:rPr lang="en-US" baseline="0" dirty="0" smtClean="0"/>
              <a:t>Inviting them to join their club or a Rotaract club</a:t>
            </a:r>
          </a:p>
          <a:p>
            <a:pPr marL="630936" indent="-171450">
              <a:buFont typeface="Arial" pitchFamily="34" charset="0"/>
              <a:buChar char="•"/>
            </a:pPr>
            <a:r>
              <a:rPr lang="en-US" baseline="0" dirty="0" smtClean="0"/>
              <a:t>Asking them to participate in an alumni association</a:t>
            </a:r>
          </a:p>
          <a:p>
            <a:pPr marL="630936" indent="-171450">
              <a:buFont typeface="Arial" pitchFamily="34" charset="0"/>
              <a:buChar char="•"/>
            </a:pPr>
            <a:r>
              <a:rPr lang="en-US" baseline="0" dirty="0" smtClean="0"/>
              <a:t>Inviting them to assist in participant selection and orientation</a:t>
            </a:r>
          </a:p>
          <a:p>
            <a:pPr marL="630936" indent="-171450">
              <a:buFont typeface="Arial" pitchFamily="34" charset="0"/>
              <a:buChar char="•"/>
            </a:pPr>
            <a:r>
              <a:rPr lang="en-US" baseline="0" dirty="0" smtClean="0"/>
              <a:t>Encouraging them to contribute to the Foundation							</a:t>
            </a:r>
          </a:p>
          <a:p>
            <a:endParaRPr lang="en-US" b="1" dirty="0" smtClean="0"/>
          </a:p>
          <a:p>
            <a:r>
              <a:rPr lang="en-US" b="1" dirty="0" smtClean="0"/>
              <a:t>ASK:</a:t>
            </a:r>
            <a:r>
              <a:rPr lang="en-US" dirty="0" smtClean="0"/>
              <a:t> How </a:t>
            </a:r>
            <a:r>
              <a:rPr lang="en-US" dirty="0"/>
              <a:t>can Rotarians use alumni to tell Rotary’s story to the community?</a:t>
            </a:r>
          </a:p>
          <a:p>
            <a:endParaRPr lang="en-US" dirty="0"/>
          </a:p>
          <a:p>
            <a:pPr defTabSz="931774">
              <a:defRPr/>
            </a:pPr>
            <a:r>
              <a:rPr lang="en-US" b="1" dirty="0" smtClean="0"/>
              <a:t>ASK:</a:t>
            </a:r>
            <a:r>
              <a:rPr lang="en-US" dirty="0" smtClean="0"/>
              <a:t> What </a:t>
            </a:r>
            <a:r>
              <a:rPr lang="en-US" dirty="0"/>
              <a:t>is the best way to stay in contact with your Rotary alumni?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117EE-ED3F-49FE-81EF-84B11979D6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85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Connect</a:t>
            </a:r>
            <a:r>
              <a:rPr lang="en-US" baseline="0" dirty="0" smtClean="0"/>
              <a:t> with Rotary alumni by participating in the Rotary Peace Symposium.</a:t>
            </a:r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r>
              <a:rPr lang="en-US" baseline="0" dirty="0" smtClean="0"/>
              <a:t>Recognize the good works of your alumni by nominating them </a:t>
            </a:r>
            <a:r>
              <a:rPr lang="en-US" baseline="0" smtClean="0"/>
              <a:t>for an award</a:t>
            </a:r>
            <a:r>
              <a:rPr lang="en-US" baseline="0" dirty="0" smtClean="0"/>
              <a:t>.									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117EE-ED3F-49FE-81EF-84B11979D6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45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Reconnect</a:t>
            </a:r>
            <a:r>
              <a:rPr lang="en-US" baseline="0" dirty="0" smtClean="0"/>
              <a:t> (formerly Reconnections) e</a:t>
            </a:r>
            <a:r>
              <a:rPr lang="en-US" dirty="0" smtClean="0"/>
              <a:t>-newsletter</a:t>
            </a:r>
            <a:r>
              <a:rPr lang="en-US" baseline="0" dirty="0" smtClean="0"/>
              <a:t> reaches over 21,000 alumni and Rotarians quarterly. </a:t>
            </a:r>
          </a:p>
          <a:p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r>
              <a:rPr lang="en-US" baseline="0" dirty="0" smtClean="0"/>
              <a:t>Connect with alumni on Facebook or LinkedIn to share stories and invite participation.</a:t>
            </a:r>
          </a:p>
          <a:p>
            <a:endParaRPr lang="en-US" dirty="0" smtClean="0"/>
          </a:p>
          <a:p>
            <a:endParaRPr lang="en-US" dirty="0" smtClean="0"/>
          </a:p>
          <a:p>
            <a:pPr defTabSz="931774">
              <a:defRPr/>
            </a:pPr>
            <a:r>
              <a:rPr lang="en-US" b="1" dirty="0" smtClean="0"/>
              <a:t>ASK:</a:t>
            </a:r>
            <a:r>
              <a:rPr lang="en-US" b="1" baseline="0" dirty="0" smtClean="0"/>
              <a:t> </a:t>
            </a:r>
            <a:r>
              <a:rPr lang="en-US" dirty="0" smtClean="0"/>
              <a:t>How </a:t>
            </a:r>
            <a:r>
              <a:rPr lang="en-US" dirty="0"/>
              <a:t>can you retain </a:t>
            </a:r>
            <a:r>
              <a:rPr lang="en-US" dirty="0" smtClean="0"/>
              <a:t>alumni </a:t>
            </a:r>
            <a:r>
              <a:rPr lang="en-US" dirty="0"/>
              <a:t>interest in Rotary activities?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117EE-ED3F-49FE-81EF-84B11979D6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4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Alumni associations are Rotary’s primary engagement strategy for keeping alumni connected. </a:t>
            </a:r>
          </a:p>
          <a:p>
            <a:pPr marL="174708" indent="-174708">
              <a:buFont typeface="Arial" pitchFamily="34" charset="0"/>
              <a:buChar char="•"/>
            </a:pPr>
            <a:endParaRPr lang="en-US" dirty="0" smtClean="0"/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Your association</a:t>
            </a:r>
            <a:r>
              <a:rPr lang="en-US" baseline="0" dirty="0" smtClean="0"/>
              <a:t> </a:t>
            </a:r>
            <a:r>
              <a:rPr lang="en-US" dirty="0" smtClean="0"/>
              <a:t>format should</a:t>
            </a:r>
            <a:r>
              <a:rPr lang="en-US" baseline="0" dirty="0" smtClean="0"/>
              <a:t> be flexible and fit the needs and interests of local alumni.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pPr defTabSz="931774">
              <a:defRPr/>
            </a:pPr>
            <a:r>
              <a:rPr lang="en-US" b="1" dirty="0" smtClean="0"/>
              <a:t>ASK:</a:t>
            </a:r>
            <a:r>
              <a:rPr lang="en-US" b="1" baseline="0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are other benefits of establishing an alumni association?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b="1" dirty="0" smtClean="0"/>
              <a:t>ASK:</a:t>
            </a:r>
            <a:r>
              <a:rPr lang="en-US" b="1" baseline="0" dirty="0" smtClean="0"/>
              <a:t> </a:t>
            </a:r>
            <a:r>
              <a:rPr lang="en-US" dirty="0" smtClean="0"/>
              <a:t>Does </a:t>
            </a:r>
            <a:r>
              <a:rPr lang="en-US" dirty="0"/>
              <a:t>your club consider alumni to be potential donors or members? </a:t>
            </a:r>
          </a:p>
          <a:p>
            <a:pPr defTabSz="9317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117EE-ED3F-49FE-81EF-84B11979D6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4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prstClr val="black"/>
                </a:solidFill>
              </a:rPr>
              <a:t>Review </a:t>
            </a:r>
            <a:r>
              <a:rPr lang="en-US" dirty="0" smtClean="0">
                <a:solidFill>
                  <a:prstClr val="black"/>
                </a:solidFill>
              </a:rPr>
              <a:t>the session’s learning objectives</a:t>
            </a:r>
            <a:r>
              <a:rPr lang="en-US" baseline="0" dirty="0" smtClean="0">
                <a:solidFill>
                  <a:prstClr val="black"/>
                </a:solidFill>
              </a:rPr>
              <a:t> that were covered.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117EE-ED3F-49FE-81EF-84B11979D6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9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2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2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2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703435" y="6420173"/>
            <a:ext cx="1318661" cy="338554"/>
          </a:xfrm>
          <a:prstGeom prst="rect">
            <a:avLst/>
          </a:prstGeom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0" dirty="0" smtClean="0">
                <a:solidFill>
                  <a:schemeClr val="bg1"/>
                </a:solidFill>
                <a:latin typeface="Arial Narrow Bold"/>
                <a:cs typeface="Arial Narrow Bold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0406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703435" y="6420173"/>
            <a:ext cx="1318661" cy="338554"/>
          </a:xfrm>
          <a:prstGeom prst="rect">
            <a:avLst/>
          </a:prstGeom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0" dirty="0" smtClean="0">
                <a:solidFill>
                  <a:schemeClr val="tx1"/>
                </a:solidFill>
                <a:latin typeface="Arial Narrow Bold"/>
                <a:cs typeface="Arial Narrow Bold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51443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703435" y="6420173"/>
            <a:ext cx="1318661" cy="338554"/>
          </a:xfrm>
          <a:prstGeom prst="rect">
            <a:avLst/>
          </a:prstGeom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0" dirty="0" smtClean="0">
                <a:solidFill>
                  <a:schemeClr val="tx1"/>
                </a:solidFill>
                <a:latin typeface="Arial Narrow Bold"/>
                <a:cs typeface="Arial Narrow Bold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2227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585858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585858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585858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585858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5858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9108" y="1696704"/>
            <a:ext cx="4972713" cy="16607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4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ALUMNI RELATIONS</a:t>
            </a:r>
            <a:endParaRPr lang="en-US" sz="54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9108" y="3427245"/>
            <a:ext cx="4972713" cy="16607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i="0" kern="1200" spc="-150" baseline="0">
                <a:solidFill>
                  <a:srgbClr val="005DAA"/>
                </a:solidFill>
                <a:latin typeface="Arial Narrow Bold"/>
                <a:ea typeface="+mj-ea"/>
                <a:cs typeface="Arial Narrow Bold"/>
              </a:defRPr>
            </a:lvl1pPr>
          </a:lstStyle>
          <a:p>
            <a:pPr>
              <a:lnSpc>
                <a:spcPct val="90000"/>
              </a:lnSpc>
            </a:pPr>
            <a:endParaRPr lang="en-US" sz="3600" b="0" spc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38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75593" y="1746207"/>
            <a:ext cx="7410293" cy="39338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585858"/>
                </a:solidFill>
                <a:latin typeface="Georgia"/>
                <a:cs typeface="Georgia"/>
              </a:rPr>
              <a:t>Develop an action plan for keeping alumni involved in Rotary activities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585858"/>
                </a:solidFill>
                <a:latin typeface="Georgia"/>
                <a:cs typeface="Georgia"/>
              </a:rPr>
              <a:t>Invite alumni to participate in a service project</a:t>
            </a:r>
            <a:endParaRPr lang="en-US" sz="2800" dirty="0">
              <a:solidFill>
                <a:srgbClr val="585858"/>
              </a:solidFill>
              <a:latin typeface="Georgia"/>
              <a:cs typeface="Georgia"/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585858"/>
                </a:solidFill>
                <a:latin typeface="Georgia"/>
                <a:cs typeface="Georgia"/>
              </a:rPr>
              <a:t>Assign a member to maintain up-to-date contact information for alumni</a:t>
            </a:r>
          </a:p>
          <a:p>
            <a:r>
              <a:rPr lang="en-US" sz="2800" dirty="0" smtClean="0">
                <a:solidFill>
                  <a:srgbClr val="585858"/>
                </a:solidFill>
                <a:latin typeface="Georgia"/>
                <a:cs typeface="Georgia"/>
              </a:rPr>
              <a:t>Start an alumni association in your area</a:t>
            </a:r>
            <a:endParaRPr lang="en-US" sz="2800" dirty="0">
              <a:solidFill>
                <a:srgbClr val="585858"/>
              </a:solidFill>
              <a:latin typeface="Georgia"/>
              <a:cs typeface="Georgi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9108" y="225449"/>
            <a:ext cx="8763917" cy="874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i="0" kern="1200" spc="-150" baseline="0">
                <a:solidFill>
                  <a:srgbClr val="005DAA"/>
                </a:solidFill>
                <a:latin typeface="Arial Narrow Bold"/>
                <a:ea typeface="+mj-ea"/>
                <a:cs typeface="Arial Narrow Bold"/>
              </a:defRPr>
            </a:lvl1pPr>
          </a:lstStyle>
          <a:p>
            <a:r>
              <a:rPr lang="en-US" sz="3600" spc="0" dirty="0" smtClean="0">
                <a:solidFill>
                  <a:schemeClr val="bg1"/>
                </a:solidFill>
              </a:rPr>
              <a:t>TAKE ACTION</a:t>
            </a:r>
            <a:endParaRPr lang="en-US" sz="3600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19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9078" y="2078104"/>
            <a:ext cx="5425844" cy="2739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585858"/>
                </a:solidFill>
              </a:rPr>
              <a:t>Questions</a:t>
            </a:r>
            <a:r>
              <a:rPr lang="en-US" sz="4400" dirty="0" smtClean="0">
                <a:solidFill>
                  <a:srgbClr val="585858"/>
                </a:solidFill>
              </a:rPr>
              <a:t>?</a:t>
            </a:r>
          </a:p>
          <a:p>
            <a:endParaRPr lang="en-US" sz="3200" dirty="0" smtClean="0">
              <a:solidFill>
                <a:srgbClr val="585858"/>
              </a:solidFill>
            </a:endParaRPr>
          </a:p>
          <a:p>
            <a:pPr algn="ctr"/>
            <a:r>
              <a:rPr lang="en-US" altLang="ja-JP" sz="3200" dirty="0">
                <a:solidFill>
                  <a:srgbClr val="585858"/>
                </a:solidFill>
                <a:ea typeface="ＭＳ Ｐゴシック" pitchFamily="34" charset="-128"/>
              </a:rPr>
              <a:t>alumni@rotary.org</a:t>
            </a:r>
          </a:p>
          <a:p>
            <a:pPr algn="ctr"/>
            <a:r>
              <a:rPr lang="en-US" altLang="ja-JP" sz="3200" dirty="0">
                <a:solidFill>
                  <a:srgbClr val="585858"/>
                </a:solidFill>
                <a:ea typeface="ＭＳ Ｐゴシック" pitchFamily="34" charset="-128"/>
              </a:rPr>
              <a:t>contact.center@rotary.org</a:t>
            </a:r>
            <a:endParaRPr lang="en-US" sz="3200" dirty="0">
              <a:solidFill>
                <a:srgbClr val="585858"/>
              </a:solidFill>
            </a:endParaRPr>
          </a:p>
          <a:p>
            <a:endParaRPr lang="en-US" sz="3200" dirty="0" smtClean="0">
              <a:solidFill>
                <a:srgbClr val="58585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0535" y="3244334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ja-JP" sz="2400" b="1" dirty="0" smtClean="0">
              <a:solidFill>
                <a:srgbClr val="585858"/>
              </a:solidFill>
              <a:ea typeface="ＭＳ Ｐゴシック" pitchFamily="34" charset="-128"/>
            </a:endParaRPr>
          </a:p>
          <a:p>
            <a:endParaRPr lang="en-US" altLang="ja-JP" sz="2400" b="1" dirty="0">
              <a:solidFill>
                <a:srgbClr val="585858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717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84041" y="1826265"/>
            <a:ext cx="8071687" cy="335575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585858"/>
                </a:solidFill>
                <a:latin typeface="Georgia"/>
                <a:cs typeface="Georgia"/>
              </a:rPr>
              <a:t>Identify Rotary alumni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585858"/>
                </a:solidFill>
                <a:latin typeface="Georgia"/>
                <a:cs typeface="Georgia"/>
              </a:rPr>
              <a:t>Discuss ways to connect with alumni</a:t>
            </a:r>
          </a:p>
          <a:p>
            <a:r>
              <a:rPr lang="en-US" sz="2800" dirty="0" smtClean="0">
                <a:solidFill>
                  <a:srgbClr val="585858"/>
                </a:solidFill>
                <a:latin typeface="Georgia"/>
                <a:cs typeface="Georgia"/>
              </a:rPr>
              <a:t>Discuss ways to involve alumni in Rotary clubs</a:t>
            </a:r>
            <a:endParaRPr lang="en-US" sz="2800" dirty="0">
              <a:solidFill>
                <a:srgbClr val="585858"/>
              </a:solidFill>
              <a:latin typeface="Georgia"/>
              <a:cs typeface="Georgi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9108" y="225449"/>
            <a:ext cx="8763917" cy="874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i="0" kern="1200" spc="-150" baseline="0">
                <a:solidFill>
                  <a:srgbClr val="005DAA"/>
                </a:solidFill>
                <a:latin typeface="Arial Narrow Bold"/>
                <a:ea typeface="+mj-ea"/>
                <a:cs typeface="Arial Narrow Bold"/>
              </a:defRPr>
            </a:lvl1pPr>
          </a:lstStyle>
          <a:p>
            <a:r>
              <a:rPr lang="en-US" sz="3600" spc="0" dirty="0" smtClean="0">
                <a:solidFill>
                  <a:schemeClr val="bg1"/>
                </a:solidFill>
              </a:rPr>
              <a:t>LEARNING OBJECTIVES</a:t>
            </a:r>
            <a:endParaRPr lang="en-US" sz="3600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9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97538" y="1657671"/>
            <a:ext cx="5801421" cy="37447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585858"/>
                </a:solidFill>
                <a:latin typeface="Georgia"/>
                <a:cs typeface="Georgia"/>
              </a:rPr>
              <a:t>Ambassadorial Scholars</a:t>
            </a:r>
          </a:p>
          <a:p>
            <a:r>
              <a:rPr lang="en-US" sz="2400" dirty="0" smtClean="0">
                <a:solidFill>
                  <a:srgbClr val="585858"/>
                </a:solidFill>
                <a:latin typeface="Georgia"/>
                <a:cs typeface="Georgia"/>
              </a:rPr>
              <a:t>Group Study Exchange participants</a:t>
            </a:r>
          </a:p>
          <a:p>
            <a:r>
              <a:rPr lang="en-US" sz="2400" dirty="0" smtClean="0">
                <a:solidFill>
                  <a:srgbClr val="585858"/>
                </a:solidFill>
                <a:latin typeface="Georgia"/>
                <a:cs typeface="Georgia"/>
              </a:rPr>
              <a:t>Rotary Grants for University Teachers</a:t>
            </a:r>
          </a:p>
          <a:p>
            <a:r>
              <a:rPr lang="en-US" sz="2400" dirty="0" smtClean="0">
                <a:solidFill>
                  <a:srgbClr val="585858"/>
                </a:solidFill>
                <a:latin typeface="Georgia"/>
                <a:cs typeface="Georgia"/>
              </a:rPr>
              <a:t>Rotary Peace Fellows</a:t>
            </a:r>
          </a:p>
          <a:p>
            <a:r>
              <a:rPr lang="en-US" sz="2400" dirty="0" smtClean="0">
                <a:solidFill>
                  <a:srgbClr val="585858"/>
                </a:solidFill>
                <a:latin typeface="Georgia"/>
                <a:cs typeface="Georgia"/>
              </a:rPr>
              <a:t>Rotary Volunteers</a:t>
            </a:r>
          </a:p>
          <a:p>
            <a:r>
              <a:rPr lang="en-US" sz="2400" dirty="0" smtClean="0">
                <a:solidFill>
                  <a:srgbClr val="585858"/>
                </a:solidFill>
                <a:latin typeface="Georgia"/>
                <a:cs typeface="Georgia"/>
              </a:rPr>
              <a:t>Rotary Youth Exchange </a:t>
            </a:r>
            <a:br>
              <a:rPr lang="en-US" sz="2400" dirty="0" smtClean="0">
                <a:solidFill>
                  <a:srgbClr val="585858"/>
                </a:solidFill>
                <a:latin typeface="Georgia"/>
                <a:cs typeface="Georgia"/>
              </a:rPr>
            </a:br>
            <a:r>
              <a:rPr lang="en-US" sz="2400" dirty="0" smtClean="0">
                <a:solidFill>
                  <a:srgbClr val="585858"/>
                </a:solidFill>
                <a:latin typeface="Georgia"/>
                <a:cs typeface="Georgia"/>
              </a:rPr>
              <a:t>participants</a:t>
            </a:r>
          </a:p>
          <a:p>
            <a:r>
              <a:rPr lang="en-US" sz="2400" dirty="0" smtClean="0">
                <a:solidFill>
                  <a:srgbClr val="585858"/>
                </a:solidFill>
                <a:latin typeface="Georgia"/>
                <a:cs typeface="Georgia"/>
              </a:rPr>
              <a:t>District grant recipients </a:t>
            </a:r>
            <a:endParaRPr lang="en-US" sz="2400" dirty="0">
              <a:solidFill>
                <a:srgbClr val="585858"/>
              </a:solidFill>
              <a:latin typeface="Georgia"/>
              <a:cs typeface="Georgi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9108" y="225449"/>
            <a:ext cx="8763917" cy="874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i="0" kern="1200" spc="-150" baseline="0">
                <a:solidFill>
                  <a:srgbClr val="005DAA"/>
                </a:solidFill>
                <a:latin typeface="Arial Narrow Bold"/>
                <a:ea typeface="+mj-ea"/>
                <a:cs typeface="Arial Narrow Bold"/>
              </a:defRPr>
            </a:lvl1pPr>
          </a:lstStyle>
          <a:p>
            <a:r>
              <a:rPr lang="en-US" sz="3600" spc="0" dirty="0" smtClean="0">
                <a:solidFill>
                  <a:schemeClr val="bg1"/>
                </a:solidFill>
              </a:rPr>
              <a:t>ALUMNI</a:t>
            </a:r>
            <a:endParaRPr lang="en-US" sz="3600" spc="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150" y="3089429"/>
            <a:ext cx="4016005" cy="268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91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89108" y="1547128"/>
            <a:ext cx="4692428" cy="37637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/>
              <a:buNone/>
            </a:pPr>
            <a:r>
              <a:rPr lang="en-US" sz="2800" dirty="0" smtClean="0">
                <a:solidFill>
                  <a:srgbClr val="585858"/>
                </a:solidFill>
                <a:latin typeface="Georgia"/>
                <a:cs typeface="Georgia"/>
              </a:rPr>
              <a:t>Over 120,000 total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585858"/>
                </a:solidFill>
                <a:latin typeface="Georgia"/>
                <a:cs typeface="Georgia"/>
              </a:rPr>
              <a:t>Less than 1/3 are Rotarians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585858"/>
                </a:solidFill>
                <a:latin typeface="Georgia"/>
                <a:cs typeface="Georgia"/>
              </a:rPr>
              <a:t>Many alumni have participated in more 	</a:t>
            </a:r>
            <a:r>
              <a:rPr lang="en-US" sz="240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lang="en-US" sz="2400" dirty="0" smtClean="0">
                <a:solidFill>
                  <a:srgbClr val="585858"/>
                </a:solidFill>
                <a:latin typeface="Georgia"/>
                <a:cs typeface="Georgia"/>
              </a:rPr>
              <a:t>         than one program</a:t>
            </a:r>
            <a:endParaRPr lang="en-US" sz="2400" dirty="0">
              <a:solidFill>
                <a:srgbClr val="585858"/>
              </a:solidFill>
              <a:latin typeface="Georgia"/>
              <a:cs typeface="Georgia"/>
            </a:endParaRPr>
          </a:p>
          <a:p>
            <a:r>
              <a:rPr lang="en-US" sz="2400" dirty="0">
                <a:solidFill>
                  <a:srgbClr val="585858"/>
                </a:solidFill>
                <a:latin typeface="Georgia"/>
                <a:cs typeface="Georgia"/>
              </a:rPr>
              <a:t>E</a:t>
            </a:r>
            <a:r>
              <a:rPr lang="en-US" sz="2400" dirty="0" smtClean="0">
                <a:solidFill>
                  <a:srgbClr val="585858"/>
                </a:solidFill>
                <a:latin typeface="Georgia"/>
                <a:cs typeface="Georgia"/>
              </a:rPr>
              <a:t>normous potential for                                   membership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9108" y="225449"/>
            <a:ext cx="8763917" cy="874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i="0" kern="1200" spc="-150" baseline="0">
                <a:solidFill>
                  <a:srgbClr val="005DAA"/>
                </a:solidFill>
                <a:latin typeface="Arial Narrow Bold"/>
                <a:ea typeface="+mj-ea"/>
                <a:cs typeface="Arial Narrow Bold"/>
              </a:defRPr>
            </a:lvl1pPr>
          </a:lstStyle>
          <a:p>
            <a:r>
              <a:rPr lang="en-US" sz="3600" spc="0" dirty="0" smtClean="0">
                <a:solidFill>
                  <a:schemeClr val="bg1"/>
                </a:solidFill>
              </a:rPr>
              <a:t>ALUMNI</a:t>
            </a:r>
            <a:endParaRPr lang="en-US" sz="3600" spc="0" dirty="0">
              <a:solidFill>
                <a:schemeClr val="bg1"/>
              </a:solidFill>
            </a:endParaRPr>
          </a:p>
        </p:txBody>
      </p:sp>
      <p:pic>
        <p:nvPicPr>
          <p:cNvPr id="2050" name="Picture 2" descr="R:\BM Images\___RotaryImagesNetPublish_DeletedJobs\20050618-22_US_IL_Chicago\Foundation_Alumn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857" y="1699562"/>
            <a:ext cx="4595498" cy="3458877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4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2761" y="1642756"/>
            <a:ext cx="8500264" cy="37548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defTabSz="914400" fontAlgn="base">
              <a:spcAft>
                <a:spcPts val="600"/>
              </a:spcAft>
              <a:buNone/>
            </a:pP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Encourage alumni to maintain a lifelong relationship with Rotary</a:t>
            </a:r>
            <a:r>
              <a:rPr lang="en-US" kern="0" dirty="0" smtClean="0">
                <a:solidFill>
                  <a:srgbClr val="585858"/>
                </a:solidFill>
                <a:latin typeface="Georgia" pitchFamily="18" charset="0"/>
                <a:cs typeface="Arial"/>
              </a:rPr>
              <a:t>:</a:t>
            </a:r>
            <a:endParaRPr lang="en-US" dirty="0" smtClean="0">
              <a:solidFill>
                <a:srgbClr val="585858"/>
              </a:solidFill>
              <a:latin typeface="Georgia"/>
              <a:cs typeface="Georgia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585858"/>
                </a:solidFill>
                <a:latin typeface="Georgia" pitchFamily="18" charset="0"/>
              </a:rPr>
              <a:t>Service project participation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585858"/>
                </a:solidFill>
                <a:latin typeface="Georgia" pitchFamily="18" charset="0"/>
              </a:rPr>
              <a:t>Rotary </a:t>
            </a: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club membership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585858"/>
                </a:solidFill>
                <a:latin typeface="Georgia" pitchFamily="18" charset="0"/>
              </a:rPr>
              <a:t>Rotaract </a:t>
            </a: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club membership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585858"/>
                </a:solidFill>
                <a:latin typeface="Georgia" pitchFamily="18" charset="0"/>
              </a:rPr>
              <a:t>Alumni </a:t>
            </a: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association activities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585858"/>
                </a:solidFill>
                <a:latin typeface="Georgia" pitchFamily="18" charset="0"/>
              </a:rPr>
              <a:t>Contributions </a:t>
            </a: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to the Foundation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9108" y="225449"/>
            <a:ext cx="8763917" cy="874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i="0" kern="1200" spc="-150" baseline="0">
                <a:solidFill>
                  <a:srgbClr val="005DAA"/>
                </a:solidFill>
                <a:latin typeface="Arial Narrow Bold"/>
                <a:ea typeface="+mj-ea"/>
                <a:cs typeface="Arial Narrow Bold"/>
              </a:defRPr>
            </a:lvl1pPr>
          </a:lstStyle>
          <a:p>
            <a:r>
              <a:rPr lang="en-US" sz="3600" spc="0" dirty="0" smtClean="0">
                <a:solidFill>
                  <a:schemeClr val="bg1"/>
                </a:solidFill>
              </a:rPr>
              <a:t>ROTARY ALUMNI</a:t>
            </a:r>
            <a:endParaRPr lang="en-US" sz="3600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8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21898" y="1901028"/>
            <a:ext cx="5292976" cy="30559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Rotary </a:t>
            </a:r>
            <a:r>
              <a:rPr lang="en-US" kern="0" dirty="0" smtClean="0">
                <a:solidFill>
                  <a:srgbClr val="585858"/>
                </a:solidFill>
                <a:latin typeface="Georgia" pitchFamily="18" charset="0"/>
                <a:cs typeface="Arial"/>
              </a:rPr>
              <a:t>Peace Symposium</a:t>
            </a:r>
            <a:endParaRPr lang="en-US" kern="0" dirty="0">
              <a:solidFill>
                <a:srgbClr val="585858"/>
              </a:solidFill>
              <a:latin typeface="Georgia" pitchFamily="18" charset="0"/>
              <a:cs typeface="Arial"/>
            </a:endParaRPr>
          </a:p>
          <a:p>
            <a:pPr lvl="0" defTabSz="91440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Alumni Association of the Year Award</a:t>
            </a:r>
          </a:p>
          <a:p>
            <a:pPr lvl="0" defTabSz="91440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Global Alumni Service to Humanity Award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9108" y="225449"/>
            <a:ext cx="8763917" cy="874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i="0" kern="1200" spc="-150" baseline="0">
                <a:solidFill>
                  <a:srgbClr val="005DAA"/>
                </a:solidFill>
                <a:latin typeface="Arial Narrow Bold"/>
                <a:ea typeface="+mj-ea"/>
                <a:cs typeface="Arial Narrow Bold"/>
              </a:defRPr>
            </a:lvl1pPr>
          </a:lstStyle>
          <a:p>
            <a:r>
              <a:rPr lang="en-US" sz="3600" spc="0" dirty="0" smtClean="0">
                <a:solidFill>
                  <a:schemeClr val="bg1"/>
                </a:solidFill>
              </a:rPr>
              <a:t>CONNECT WITH ALUMNI</a:t>
            </a:r>
            <a:endParaRPr lang="en-US" sz="3600" spc="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8088" y="1511300"/>
            <a:ext cx="2493963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64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20057" y="1518469"/>
            <a:ext cx="8732968" cy="43099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585858"/>
                </a:solidFill>
                <a:latin typeface="Georgia"/>
                <a:cs typeface="Georgia"/>
              </a:rPr>
              <a:t>Reconnect</a:t>
            </a:r>
            <a:r>
              <a:rPr lang="en-US" sz="2800" b="1" dirty="0" smtClean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lang="en-US" sz="2800" dirty="0" smtClean="0">
                <a:solidFill>
                  <a:srgbClr val="585858"/>
                </a:solidFill>
                <a:latin typeface="Georgia"/>
                <a:cs typeface="Georgia"/>
              </a:rPr>
              <a:t>quarterly e-newsletter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585858"/>
                </a:solidFill>
                <a:latin typeface="Georgia"/>
                <a:cs typeface="Georgia"/>
              </a:rPr>
              <a:t>Rotary Foundation alumni on Facebook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585858"/>
                </a:solidFill>
                <a:latin typeface="Georgia"/>
                <a:cs typeface="Georgia"/>
              </a:rPr>
              <a:t>Rotary Reconnections LinkedIn Group</a:t>
            </a:r>
          </a:p>
          <a:p>
            <a:pPr marL="0" indent="0">
              <a:buNone/>
            </a:pPr>
            <a:endParaRPr lang="en-US" sz="2400" dirty="0" smtClean="0">
              <a:solidFill>
                <a:srgbClr val="585858"/>
              </a:solidFill>
              <a:latin typeface="Georgia"/>
              <a:cs typeface="Georgi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9108" y="225449"/>
            <a:ext cx="8763917" cy="874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i="0" kern="1200" spc="-150" baseline="0">
                <a:solidFill>
                  <a:srgbClr val="005DAA"/>
                </a:solidFill>
                <a:latin typeface="Arial Narrow Bold"/>
                <a:ea typeface="+mj-ea"/>
                <a:cs typeface="Arial Narrow Bold"/>
              </a:defRPr>
            </a:lvl1pPr>
          </a:lstStyle>
          <a:p>
            <a:r>
              <a:rPr lang="en-US" sz="3600" spc="0" dirty="0" smtClean="0">
                <a:solidFill>
                  <a:schemeClr val="bg1"/>
                </a:solidFill>
              </a:rPr>
              <a:t>ALUMNI COMMUNICATIONS</a:t>
            </a:r>
            <a:endParaRPr lang="en-US" sz="3600" spc="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816" y="3798712"/>
            <a:ext cx="6554209" cy="242605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25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15060" y="1411591"/>
            <a:ext cx="8732968" cy="43099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585858"/>
                </a:solidFill>
                <a:latin typeface="Georgia"/>
                <a:cs typeface="Georgia"/>
              </a:rPr>
              <a:t>Great strategy for keeping alumni connected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585858"/>
                </a:solidFill>
                <a:latin typeface="Georgia"/>
                <a:cs typeface="Georgia"/>
              </a:rPr>
              <a:t>E</a:t>
            </a:r>
            <a:r>
              <a:rPr lang="en-US" sz="2800" dirty="0" smtClean="0">
                <a:solidFill>
                  <a:srgbClr val="585858"/>
                </a:solidFill>
                <a:latin typeface="Georgia"/>
                <a:cs typeface="Georgia"/>
              </a:rPr>
              <a:t>nable networking between alumni and </a:t>
            </a:r>
            <a:r>
              <a:rPr lang="en-US" sz="2800" dirty="0">
                <a:solidFill>
                  <a:srgbClr val="585858"/>
                </a:solidFill>
                <a:latin typeface="Georgia"/>
                <a:cs typeface="Georgia"/>
              </a:rPr>
              <a:t>with Rotarians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585858"/>
                </a:solidFill>
                <a:latin typeface="Georgia"/>
                <a:cs typeface="Georgia"/>
              </a:rPr>
              <a:t>P</a:t>
            </a:r>
            <a:r>
              <a:rPr lang="en-US" sz="2800" dirty="0" smtClean="0">
                <a:solidFill>
                  <a:srgbClr val="585858"/>
                </a:solidFill>
                <a:latin typeface="Georgia"/>
                <a:cs typeface="Georgia"/>
              </a:rPr>
              <a:t>rovide </a:t>
            </a:r>
            <a:r>
              <a:rPr lang="en-US" sz="2800" dirty="0">
                <a:solidFill>
                  <a:srgbClr val="585858"/>
                </a:solidFill>
                <a:latin typeface="Georgia"/>
                <a:cs typeface="Georgia"/>
              </a:rPr>
              <a:t>alumni </a:t>
            </a:r>
            <a:r>
              <a:rPr lang="en-US" sz="2800" dirty="0" smtClean="0">
                <a:solidFill>
                  <a:srgbClr val="585858"/>
                </a:solidFill>
                <a:latin typeface="Georgia"/>
                <a:cs typeface="Georgia"/>
              </a:rPr>
              <a:t>service opportunities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585858"/>
                </a:solidFill>
                <a:latin typeface="Georgia"/>
                <a:cs typeface="Georgia"/>
              </a:rPr>
              <a:t>F</a:t>
            </a:r>
            <a:r>
              <a:rPr lang="en-US" sz="2800" dirty="0" smtClean="0">
                <a:solidFill>
                  <a:srgbClr val="585858"/>
                </a:solidFill>
                <a:latin typeface="Georgia"/>
                <a:cs typeface="Georgia"/>
              </a:rPr>
              <a:t>acilitate </a:t>
            </a:r>
            <a:r>
              <a:rPr lang="en-US" sz="2800" dirty="0">
                <a:solidFill>
                  <a:srgbClr val="585858"/>
                </a:solidFill>
                <a:latin typeface="Georgia"/>
                <a:cs typeface="Georgia"/>
              </a:rPr>
              <a:t>alumni membership in Rotary and Rotaract </a:t>
            </a:r>
            <a:r>
              <a:rPr lang="en-US" sz="2800" dirty="0" smtClean="0">
                <a:solidFill>
                  <a:srgbClr val="585858"/>
                </a:solidFill>
                <a:latin typeface="Georgia"/>
                <a:cs typeface="Georgia"/>
              </a:rPr>
              <a:t>clubs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585858"/>
                </a:solidFill>
                <a:latin typeface="Georgia"/>
                <a:cs typeface="Georgia"/>
              </a:rPr>
              <a:t>Low-cost, low-commitment way to stay engaged</a:t>
            </a:r>
            <a:endParaRPr lang="en-US" sz="2400" dirty="0" smtClean="0">
              <a:solidFill>
                <a:srgbClr val="585858"/>
              </a:solidFill>
              <a:latin typeface="Georgia"/>
              <a:cs typeface="Georgi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9108" y="225449"/>
            <a:ext cx="8763917" cy="874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i="0" kern="1200" spc="-150" baseline="0">
                <a:solidFill>
                  <a:srgbClr val="005DAA"/>
                </a:solidFill>
                <a:latin typeface="Arial Narrow Bold"/>
                <a:ea typeface="+mj-ea"/>
                <a:cs typeface="Arial Narrow Bold"/>
              </a:defRPr>
            </a:lvl1pPr>
          </a:lstStyle>
          <a:p>
            <a:r>
              <a:rPr lang="en-US" sz="3600" spc="0" dirty="0" smtClean="0">
                <a:solidFill>
                  <a:schemeClr val="bg1"/>
                </a:solidFill>
              </a:rPr>
              <a:t>ALUMNI ASSOCIATIONS</a:t>
            </a:r>
            <a:endParaRPr lang="en-US" sz="3600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9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81956" y="1758355"/>
            <a:ext cx="8178219" cy="33412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585858"/>
                </a:solidFill>
                <a:latin typeface="Georgia"/>
                <a:cs typeface="Georgia"/>
              </a:rPr>
              <a:t>Identify Rotary </a:t>
            </a:r>
            <a:r>
              <a:rPr lang="en-US" sz="2800" dirty="0" smtClean="0">
                <a:solidFill>
                  <a:srgbClr val="585858"/>
                </a:solidFill>
                <a:latin typeface="Georgia"/>
                <a:cs typeface="Georgia"/>
              </a:rPr>
              <a:t>alumni</a:t>
            </a:r>
            <a:endParaRPr lang="en-US" sz="2800" dirty="0">
              <a:solidFill>
                <a:srgbClr val="585858"/>
              </a:solidFill>
              <a:latin typeface="Georgia"/>
              <a:cs typeface="Georgia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585858"/>
                </a:solidFill>
                <a:latin typeface="Georgia"/>
                <a:cs typeface="Georgia"/>
              </a:rPr>
              <a:t>Discuss ways to connect with alumni</a:t>
            </a:r>
          </a:p>
          <a:p>
            <a:r>
              <a:rPr lang="en-US" sz="2800" dirty="0">
                <a:solidFill>
                  <a:srgbClr val="585858"/>
                </a:solidFill>
                <a:latin typeface="Georgia"/>
                <a:cs typeface="Georgia"/>
              </a:rPr>
              <a:t>Discuss ways to involve </a:t>
            </a:r>
            <a:r>
              <a:rPr lang="en-US" sz="2800" dirty="0" smtClean="0">
                <a:solidFill>
                  <a:srgbClr val="585858"/>
                </a:solidFill>
                <a:latin typeface="Georgia"/>
                <a:cs typeface="Georgia"/>
              </a:rPr>
              <a:t>alumni </a:t>
            </a:r>
            <a:r>
              <a:rPr lang="en-US" sz="2800" dirty="0">
                <a:solidFill>
                  <a:srgbClr val="585858"/>
                </a:solidFill>
                <a:latin typeface="Georgia"/>
                <a:cs typeface="Georgia"/>
              </a:rPr>
              <a:t>in </a:t>
            </a:r>
            <a:r>
              <a:rPr lang="en-US" sz="2800" dirty="0" smtClean="0">
                <a:solidFill>
                  <a:srgbClr val="585858"/>
                </a:solidFill>
                <a:latin typeface="Georgia"/>
                <a:cs typeface="Georgia"/>
              </a:rPr>
              <a:t>Rotary </a:t>
            </a:r>
            <a:r>
              <a:rPr lang="en-US" sz="2800" dirty="0">
                <a:solidFill>
                  <a:srgbClr val="585858"/>
                </a:solidFill>
                <a:latin typeface="Georgia"/>
                <a:cs typeface="Georgia"/>
              </a:rPr>
              <a:t>clubs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9108" y="225449"/>
            <a:ext cx="8763917" cy="874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i="0" kern="1200" spc="-150" baseline="0">
                <a:solidFill>
                  <a:srgbClr val="005DAA"/>
                </a:solidFill>
                <a:latin typeface="Arial Narrow Bold"/>
                <a:ea typeface="+mj-ea"/>
                <a:cs typeface="Arial Narrow Bold"/>
              </a:defRPr>
            </a:lvl1pPr>
          </a:lstStyle>
          <a:p>
            <a:r>
              <a:rPr lang="en-US" sz="3600" spc="0" dirty="0" smtClean="0">
                <a:solidFill>
                  <a:schemeClr val="bg1"/>
                </a:solidFill>
              </a:rPr>
              <a:t>SESSION REVIEW</a:t>
            </a:r>
            <a:endParaRPr lang="en-US" sz="3600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83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246_Training-Template_EN13.potx</Template>
  <TotalTime>336</TotalTime>
  <Words>532</Words>
  <Application>Microsoft Office PowerPoint</Application>
  <PresentationFormat>On-screen Show (4:3)</PresentationFormat>
  <Paragraphs>106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Moran</dc:creator>
  <cp:lastModifiedBy>Mary Clark</cp:lastModifiedBy>
  <cp:revision>112</cp:revision>
  <cp:lastPrinted>2013-06-19T15:45:56Z</cp:lastPrinted>
  <dcterms:created xsi:type="dcterms:W3CDTF">2013-06-19T15:10:07Z</dcterms:created>
  <dcterms:modified xsi:type="dcterms:W3CDTF">2014-07-25T20:24:56Z</dcterms:modified>
</cp:coreProperties>
</file>